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sldIdLst>
    <p:sldId id="257" r:id="rId5"/>
    <p:sldId id="261" r:id="rId6"/>
    <p:sldId id="270" r:id="rId7"/>
    <p:sldId id="301" r:id="rId8"/>
    <p:sldId id="317" r:id="rId9"/>
    <p:sldId id="305" r:id="rId10"/>
    <p:sldId id="306" r:id="rId11"/>
    <p:sldId id="304" r:id="rId12"/>
    <p:sldId id="307" r:id="rId13"/>
    <p:sldId id="318" r:id="rId14"/>
    <p:sldId id="308" r:id="rId15"/>
    <p:sldId id="315" r:id="rId16"/>
    <p:sldId id="314" r:id="rId17"/>
    <p:sldId id="310" r:id="rId18"/>
    <p:sldId id="311" r:id="rId19"/>
    <p:sldId id="312" r:id="rId20"/>
    <p:sldId id="313" r:id="rId21"/>
    <p:sldId id="316" r:id="rId22"/>
    <p:sldId id="276" r:id="rId23"/>
    <p:sldId id="280" r:id="rId24"/>
    <p:sldId id="279" r:id="rId25"/>
    <p:sldId id="298" r:id="rId26"/>
    <p:sldId id="297" r:id="rId27"/>
    <p:sldId id="289" r:id="rId28"/>
    <p:sldId id="285" r:id="rId29"/>
    <p:sldId id="319" r:id="rId30"/>
    <p:sldId id="296" r:id="rId31"/>
    <p:sldId id="266" r:id="rId32"/>
  </p:sldIdLst>
  <p:sldSz cx="9144000" cy="5143500" type="screen16x9"/>
  <p:notesSz cx="6669088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CC"/>
    <a:srgbClr val="D38145"/>
    <a:srgbClr val="990033"/>
    <a:srgbClr val="FFFF99"/>
    <a:srgbClr val="FF9966"/>
    <a:srgbClr val="FF9933"/>
    <a:srgbClr val="6BBD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>
      <p:cViewPr>
        <p:scale>
          <a:sx n="140" d="100"/>
          <a:sy n="140" d="100"/>
        </p:scale>
        <p:origin x="-768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220BD-0A8C-4953-BE01-184424D449F4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09E53-1D74-426C-98DF-3CD4BF7C4177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25685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6988" y="744538"/>
            <a:ext cx="6615112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54649-5CE5-4980-9C4D-8A0CA7F6999C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8557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01076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19243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89360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7847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2603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1928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7082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2584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4268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8407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4726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A32A3-32E0-4F99-ACCA-9AE1D9366AD7}" type="datetimeFigureOut">
              <a:rPr lang="fr-FR" smtClean="0"/>
              <a:pPr/>
              <a:t>06/03/2018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7C3D6-1C3B-4F99-B646-5E46F74B93C0}" type="slidenum">
              <a:rPr lang="fr-FR" smtClean="0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420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6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26.tiff"/><Relationship Id="rId1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image" Target="../media/image2.png"/><Relationship Id="rId7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2.png"/><Relationship Id="rId7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6.png"/><Relationship Id="rId9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communication@indicit-europa.eu" TargetMode="External"/><Relationship Id="rId5" Type="http://schemas.openxmlformats.org/officeDocument/2006/relationships/hyperlink" Target="mailto:coordination@indicit-europa.eu" TargetMode="External"/><Relationship Id="rId10" Type="http://schemas.openxmlformats.org/officeDocument/2006/relationships/hyperlink" Target="mailto:carettana@gmail.com" TargetMode="External"/><Relationship Id="rId4" Type="http://schemas.openxmlformats.org/officeDocument/2006/relationships/image" Target="../media/image6.png"/><Relationship Id="rId9" Type="http://schemas.openxmlformats.org/officeDocument/2006/relationships/hyperlink" Target="mailto:marco.matiddi@isprambiente.it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12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2.png"/><Relationship Id="rId5" Type="http://schemas.openxmlformats.org/officeDocument/2006/relationships/image" Target="../media/image68.png"/><Relationship Id="rId10" Type="http://schemas.openxmlformats.org/officeDocument/2006/relationships/image" Target="../media/image31.png"/><Relationship Id="rId4" Type="http://schemas.openxmlformats.org/officeDocument/2006/relationships/image" Target="../media/image67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267494"/>
            <a:ext cx="8280920" cy="4569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endParaRPr lang="fr-FR" dirty="0" smtClean="0">
              <a:solidFill>
                <a:srgbClr val="00B0F0"/>
              </a:solidFill>
            </a:endParaRPr>
          </a:p>
          <a:p>
            <a:pPr algn="ctr"/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Matiddi M., </a:t>
            </a:r>
            <a:r>
              <a:rPr lang="fr-FR" sz="2000" dirty="0" err="1" smtClean="0">
                <a:solidFill>
                  <a:schemeClr val="accent6">
                    <a:lumMod val="75000"/>
                  </a:schemeClr>
                </a:solidFill>
              </a:rPr>
              <a:t>Tomás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J., de Lucia G.A., Pham C.K., Bradai M.N., </a:t>
            </a:r>
            <a:r>
              <a:rPr lang="fr-FR" sz="2000" dirty="0" err="1" smtClean="0">
                <a:solidFill>
                  <a:schemeClr val="accent6">
                    <a:lumMod val="75000"/>
                  </a:schemeClr>
                </a:solidFill>
              </a:rPr>
              <a:t>Kaberi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H., </a:t>
            </a:r>
            <a:r>
              <a:rPr lang="fr-FR" sz="2000" dirty="0" err="1" smtClean="0">
                <a:solidFill>
                  <a:schemeClr val="accent6">
                    <a:lumMod val="75000"/>
                  </a:schemeClr>
                </a:solidFill>
              </a:rPr>
              <a:t>Kaska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Y., Claro F., Loza A.L. and Miaud</a:t>
            </a:r>
          </a:p>
          <a:p>
            <a:pPr algn="ctr"/>
            <a:endParaRPr lang="fr-FR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fr-FR" sz="1400" b="1" dirty="0" smtClean="0">
                <a:solidFill>
                  <a:schemeClr val="accent6">
                    <a:lumMod val="75000"/>
                  </a:schemeClr>
                </a:solidFill>
              </a:rPr>
              <a:t>marco.matiddi@isprambiente.it</a:t>
            </a:r>
          </a:p>
          <a:p>
            <a:pPr algn="ctr"/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fr-FR" sz="2000" dirty="0" err="1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presented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by Cecilia Silvestri)</a:t>
            </a:r>
          </a:p>
          <a:p>
            <a:pPr algn="ctr"/>
            <a:r>
              <a:rPr lang="fr-FR" sz="1400" b="1" dirty="0" smtClean="0">
                <a:solidFill>
                  <a:srgbClr val="D38145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cecilia.silvestri@isprambiente.it</a:t>
            </a:r>
            <a:endParaRPr lang="fr-FR" sz="1400" b="1" dirty="0">
              <a:solidFill>
                <a:srgbClr val="D38145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030604" y="4372108"/>
            <a:ext cx="24217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Project </a:t>
            </a:r>
            <a:r>
              <a:rPr lang="fr-FR" sz="1100" dirty="0" err="1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number</a:t>
            </a:r>
            <a:r>
              <a:rPr lang="fr-FR" sz="11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:</a:t>
            </a:r>
            <a:br>
              <a:rPr lang="fr-FR" sz="1100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1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11.0661/2016/748064/SUB/ENV.C2</a:t>
            </a:r>
            <a:endParaRPr lang="fr-FR" sz="1100" dirty="0">
              <a:solidFill>
                <a:schemeClr val="tx2">
                  <a:lumMod val="50000"/>
                </a:schemeClr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293736"/>
            <a:ext cx="835150" cy="46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267494"/>
            <a:ext cx="1872208" cy="813550"/>
          </a:xfrm>
          <a:prstGeom prst="rect">
            <a:avLst/>
          </a:prstGeom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475656" y="1059582"/>
            <a:ext cx="64807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FF9933"/>
                </a:solidFill>
                <a:effectLst/>
                <a:latin typeface="Calibri" pitchFamily="34" charset="0"/>
                <a:ea typeface="MS Mincho" pitchFamily="49" charset="-128"/>
                <a:cs typeface="Arial" pitchFamily="34" charset="0"/>
              </a:rPr>
              <a:t>TRENDS IN THE AMOUNT AND COMPOSITION OF LITTER INGESTED BY SEA TURTLE: </a:t>
            </a:r>
            <a:r>
              <a:rPr kumimoji="0" lang="en-GB" sz="3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MS Mincho" pitchFamily="49" charset="-128"/>
                <a:cs typeface="Arial" pitchFamily="34" charset="0"/>
              </a:rPr>
              <a:t>THE INDICIT PROJECT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72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INDICIT</a:t>
            </a:r>
            <a:r>
              <a:rPr lang="en-GB" sz="3200" b="1" dirty="0" smtClean="0">
                <a:solidFill>
                  <a:srgbClr val="FF9966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OBJECTIVES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95536" y="105958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1055" indent="-901055" algn="just"/>
            <a:endParaRPr lang="fr-FR" b="1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1979712" y="1347614"/>
            <a:ext cx="6480720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Developing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an international permanent network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which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will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collect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and exchange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key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information.</a:t>
            </a:r>
            <a:endParaRPr lang="fr-FR" sz="2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1979712" y="2787774"/>
            <a:ext cx="6552728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Providing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training and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standardized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tools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to staff 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involved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in the monitoring of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debris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impact.</a:t>
            </a:r>
            <a:endParaRPr lang="fr-FR" sz="2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5305" name="Picture 9" descr="Risultati immagini per network clip ar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131590"/>
            <a:ext cx="1421426" cy="1140232"/>
          </a:xfrm>
          <a:prstGeom prst="rect">
            <a:avLst/>
          </a:prstGeom>
          <a:noFill/>
        </p:spPr>
      </p:pic>
      <p:pic>
        <p:nvPicPr>
          <p:cNvPr id="55307" name="Picture 11" descr="https://v1sam-stag.s3.amazonaws.com/uploads/image/file/22/Training_icons_cartoon_cop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1" y="2643758"/>
            <a:ext cx="1313971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Rectangle 15"/>
          <p:cNvSpPr/>
          <p:nvPr/>
        </p:nvSpPr>
        <p:spPr>
          <a:xfrm>
            <a:off x="395537" y="468431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516" y="44847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1"/>
          <p:cNvSpPr>
            <a:spLocks noGrp="1"/>
          </p:cNvSpPr>
          <p:nvPr/>
        </p:nvSpPr>
        <p:spPr>
          <a:xfrm>
            <a:off x="6380584" y="49046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32"/>
          <p:cNvSpPr/>
          <p:nvPr/>
        </p:nvSpPr>
        <p:spPr>
          <a:xfrm>
            <a:off x="619944" y="3982194"/>
            <a:ext cx="6605502" cy="54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Consortium INDICIT </a:t>
            </a:r>
            <a:r>
              <a:rPr lang="fr-FR" dirty="0" err="1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supported</a:t>
            </a:r>
            <a:r>
              <a:rPr lang="fr-FR" dirty="0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by an </a:t>
            </a:r>
            <a:r>
              <a:rPr lang="fr-FR" b="1" dirty="0" err="1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External</a:t>
            </a:r>
            <a:r>
              <a:rPr lang="fr-FR" b="1" dirty="0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b="1" dirty="0" err="1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Advisory</a:t>
            </a:r>
            <a:r>
              <a:rPr lang="fr-FR" b="1" dirty="0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b="1" dirty="0" err="1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Board</a:t>
            </a:r>
            <a:endParaRPr lang="fr-FR" b="1" dirty="0">
              <a:solidFill>
                <a:srgbClr val="FF6600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1" name="Imag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718" b="5303"/>
          <a:stretch/>
        </p:blipFill>
        <p:spPr>
          <a:xfrm>
            <a:off x="606534" y="1416443"/>
            <a:ext cx="8222322" cy="2632775"/>
          </a:xfrm>
          <a:prstGeom prst="rect">
            <a:avLst/>
          </a:prstGeom>
        </p:spPr>
      </p:pic>
      <p:sp>
        <p:nvSpPr>
          <p:cNvPr id="22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Pentagone 19"/>
          <p:cNvSpPr/>
          <p:nvPr/>
        </p:nvSpPr>
        <p:spPr>
          <a:xfrm rot="5400000">
            <a:off x="4146458" y="1369099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87" y="1424770"/>
            <a:ext cx="393670" cy="29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Pentagone 21"/>
          <p:cNvSpPr/>
          <p:nvPr/>
        </p:nvSpPr>
        <p:spPr>
          <a:xfrm rot="5400000">
            <a:off x="4890570" y="1600019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Pentagone 22"/>
          <p:cNvSpPr/>
          <p:nvPr/>
        </p:nvSpPr>
        <p:spPr>
          <a:xfrm rot="5400000">
            <a:off x="3346385" y="1711034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Pentagone 26"/>
          <p:cNvSpPr/>
          <p:nvPr/>
        </p:nvSpPr>
        <p:spPr>
          <a:xfrm rot="5400000">
            <a:off x="4495042" y="2449219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1" name="Picture 1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56" t="1884" r="68546" b="3006"/>
          <a:stretch/>
        </p:blipFill>
        <p:spPr bwMode="auto">
          <a:xfrm>
            <a:off x="4617064" y="2478250"/>
            <a:ext cx="384884" cy="32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Pentagone 33"/>
          <p:cNvSpPr/>
          <p:nvPr/>
        </p:nvSpPr>
        <p:spPr>
          <a:xfrm rot="5400000">
            <a:off x="6288024" y="2079961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Picture 13" descr="C:\Users\jmoussier\Downloads\HCMR logo (high res).t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368" y="2163738"/>
            <a:ext cx="332240" cy="246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75" r="16048" b="20852"/>
          <a:stretch/>
        </p:blipFill>
        <p:spPr bwMode="auto">
          <a:xfrm>
            <a:off x="5001949" y="1611481"/>
            <a:ext cx="431697" cy="343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917575" y="4631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Pentagone 35"/>
          <p:cNvSpPr/>
          <p:nvPr/>
        </p:nvSpPr>
        <p:spPr>
          <a:xfrm rot="5400000">
            <a:off x="615807" y="1793183"/>
            <a:ext cx="992465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4" y="2060561"/>
            <a:ext cx="467908" cy="277494"/>
          </a:xfrm>
          <a:prstGeom prst="rect">
            <a:avLst/>
          </a:prstGeom>
        </p:spPr>
      </p:pic>
      <p:sp>
        <p:nvSpPr>
          <p:cNvPr id="38" name="Pentagone 38"/>
          <p:cNvSpPr/>
          <p:nvPr/>
        </p:nvSpPr>
        <p:spPr>
          <a:xfrm rot="16200000">
            <a:off x="790245" y="3344110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9" name="Picture 19" descr="Logosímbolo secundario versión vertical [nueva ventana] [Nueva ventana]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588" y="3504926"/>
            <a:ext cx="420173" cy="3262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Imag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36" y="1677135"/>
            <a:ext cx="493976" cy="137501"/>
          </a:xfrm>
          <a:prstGeom prst="rect">
            <a:avLst/>
          </a:prstGeom>
        </p:spPr>
      </p:pic>
      <p:pic>
        <p:nvPicPr>
          <p:cNvPr id="41" name="Picture 20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24" t="5624" r="10131" b="6142"/>
          <a:stretch/>
        </p:blipFill>
        <p:spPr bwMode="auto">
          <a:xfrm>
            <a:off x="3438576" y="1745074"/>
            <a:ext cx="448337" cy="34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Connecteur droit 25"/>
          <p:cNvCxnSpPr/>
          <p:nvPr/>
        </p:nvCxnSpPr>
        <p:spPr>
          <a:xfrm>
            <a:off x="1011029" y="1959011"/>
            <a:ext cx="203438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entagone 50"/>
          <p:cNvSpPr/>
          <p:nvPr/>
        </p:nvSpPr>
        <p:spPr>
          <a:xfrm rot="5400000">
            <a:off x="7064188" y="2214765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Picture 22" descr="https://indicit-europa.eu/cms/wp-content/uploads/2017/05/DEKAMER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439" y="2252861"/>
            <a:ext cx="450427" cy="337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Pentagone 51"/>
          <p:cNvSpPr/>
          <p:nvPr/>
        </p:nvSpPr>
        <p:spPr>
          <a:xfrm rot="16200000">
            <a:off x="5178778" y="2377074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36"/>
          <p:cNvSpPr/>
          <p:nvPr/>
        </p:nvSpPr>
        <p:spPr>
          <a:xfrm>
            <a:off x="1475656" y="249492"/>
            <a:ext cx="626469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000" b="1" dirty="0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INDICIT structure and organisation</a:t>
            </a:r>
            <a:endParaRPr lang="fr-FR" sz="3000" b="1" dirty="0">
              <a:solidFill>
                <a:srgbClr val="FF6600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7" name="Picture 24" descr="https://indicit-europa.eu/cms/wp-content/uploads/2017/05/logo_IAMC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11" y="2652520"/>
            <a:ext cx="456210" cy="188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17"/>
          <p:cNvSpPr/>
          <p:nvPr/>
        </p:nvSpPr>
        <p:spPr>
          <a:xfrm>
            <a:off x="346536" y="4336203"/>
            <a:ext cx="2649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i="1" dirty="0" smtClean="0">
                <a:solidFill>
                  <a:schemeClr val="tx2"/>
                </a:solidFill>
                <a:cs typeface="Helvetica" panose="020B0604020202020204" pitchFamily="34" charset="0"/>
              </a:rPr>
              <a:t>  </a:t>
            </a:r>
            <a:r>
              <a:rPr lang="fr-FR" sz="1600" i="1" smtClean="0">
                <a:solidFill>
                  <a:schemeClr val="tx2"/>
                </a:solidFill>
                <a:cs typeface="Helvetica" panose="020B0604020202020204" pitchFamily="34" charset="0"/>
              </a:rPr>
              <a:t>8 EU </a:t>
            </a:r>
            <a:r>
              <a:rPr lang="fr-FR" sz="1600" i="1" dirty="0" smtClean="0">
                <a:solidFill>
                  <a:schemeClr val="tx2"/>
                </a:solidFill>
                <a:cs typeface="Helvetica" panose="020B0604020202020204" pitchFamily="34" charset="0"/>
              </a:rPr>
              <a:t>+ </a:t>
            </a:r>
            <a:r>
              <a:rPr lang="fr-FR" sz="1600" i="1" smtClean="0">
                <a:solidFill>
                  <a:schemeClr val="tx2"/>
                </a:solidFill>
                <a:cs typeface="Helvetica" panose="020B0604020202020204" pitchFamily="34" charset="0"/>
              </a:rPr>
              <a:t>2 non-EU </a:t>
            </a:r>
            <a:endParaRPr lang="fr-FR" sz="1600" i="1" dirty="0" smtClean="0">
              <a:solidFill>
                <a:schemeClr val="tx2"/>
              </a:solidFill>
              <a:cs typeface="Helvetica" panose="020B0604020202020204" pitchFamily="34" charset="0"/>
            </a:endParaRPr>
          </a:p>
          <a:p>
            <a:pPr algn="ctr"/>
            <a:r>
              <a:rPr lang="fr-FR" sz="1600" i="1" dirty="0" smtClean="0">
                <a:solidFill>
                  <a:schemeClr val="tx2"/>
                </a:solidFill>
                <a:cs typeface="Helvetica" panose="020B0604020202020204" pitchFamily="34" charset="0"/>
              </a:rPr>
              <a:t>countries</a:t>
            </a:r>
            <a:endParaRPr lang="fr-FR" sz="1600" i="1" dirty="0">
              <a:solidFill>
                <a:schemeClr val="tx2"/>
              </a:solidFill>
              <a:cs typeface="Helvetica" panose="020B0604020202020204" pitchFamily="34" charset="0"/>
            </a:endParaRPr>
          </a:p>
        </p:txBody>
      </p:sp>
      <p:sp>
        <p:nvSpPr>
          <p:cNvPr id="50" name="Rectangle 18"/>
          <p:cNvSpPr/>
          <p:nvPr/>
        </p:nvSpPr>
        <p:spPr>
          <a:xfrm>
            <a:off x="3973370" y="4353703"/>
            <a:ext cx="2861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i="1" dirty="0" err="1" smtClean="0">
                <a:solidFill>
                  <a:schemeClr val="tx2"/>
                </a:solidFill>
                <a:cs typeface="Helvetica" panose="020B0604020202020204" pitchFamily="34" charset="0"/>
              </a:rPr>
              <a:t>Representative</a:t>
            </a:r>
            <a:r>
              <a:rPr lang="fr-FR" sz="1600" i="1" dirty="0" smtClean="0">
                <a:solidFill>
                  <a:schemeClr val="tx2"/>
                </a:solidFill>
                <a:cs typeface="Helvetica" panose="020B0604020202020204" pitchFamily="34" charset="0"/>
              </a:rPr>
              <a:t> OSPAR, Barcelona, HELCOM, </a:t>
            </a:r>
            <a:r>
              <a:rPr lang="fr-FR" sz="1600" i="1" dirty="0" err="1" smtClean="0">
                <a:solidFill>
                  <a:schemeClr val="tx2"/>
                </a:solidFill>
                <a:cs typeface="Helvetica" panose="020B0604020202020204" pitchFamily="34" charset="0"/>
              </a:rPr>
              <a:t>Ministries</a:t>
            </a:r>
            <a:endParaRPr lang="fr-FR" sz="1600" i="1" dirty="0">
              <a:solidFill>
                <a:schemeClr val="tx2"/>
              </a:solidFill>
              <a:cs typeface="Helvetica" panose="020B0604020202020204" pitchFamily="34" charset="0"/>
            </a:endParaRPr>
          </a:p>
        </p:txBody>
      </p:sp>
      <p:sp>
        <p:nvSpPr>
          <p:cNvPr id="51" name="Pentagone 4"/>
          <p:cNvSpPr/>
          <p:nvPr/>
        </p:nvSpPr>
        <p:spPr>
          <a:xfrm rot="5400000">
            <a:off x="3533254" y="908007"/>
            <a:ext cx="628930" cy="550892"/>
          </a:xfrm>
          <a:prstGeom prst="homePlate">
            <a:avLst/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Picture 2" descr="Résultat de recherche d'images pour &quot;mnhn logo&quot;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113" y="922992"/>
            <a:ext cx="400044" cy="34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633" y="4468248"/>
            <a:ext cx="1031427" cy="35554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971600" y="303499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What INDICIT has already done?</a:t>
            </a:r>
            <a:endParaRPr lang="it-IT" sz="3200" dirty="0">
              <a:solidFill>
                <a:srgbClr val="FF6600"/>
              </a:solidFill>
            </a:endParaRP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843559"/>
            <a:ext cx="2952328" cy="399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CasellaDiTesto 18"/>
          <p:cNvSpPr txBox="1"/>
          <p:nvPr/>
        </p:nvSpPr>
        <p:spPr>
          <a:xfrm>
            <a:off x="5940152" y="2067694"/>
            <a:ext cx="2607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https://indicit-europa.eu/</a:t>
            </a:r>
            <a:endParaRPr lang="it-I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95537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What INDICIT has already done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8" name="Rectangle 2"/>
          <p:cNvSpPr/>
          <p:nvPr/>
        </p:nvSpPr>
        <p:spPr>
          <a:xfrm>
            <a:off x="2267744" y="1419622"/>
            <a:ext cx="633670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>
                <a:ea typeface="Segoe UI" panose="020B0502040204020203" pitchFamily="34" charset="0"/>
                <a:cs typeface="Segoe UI" panose="020B0502040204020203" pitchFamily="34" charset="0"/>
              </a:rPr>
              <a:t>        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Litter</a:t>
            </a:r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ingestion by </a:t>
            </a: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sea</a:t>
            </a:r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turtles</a:t>
            </a:r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</a:p>
          <a:p>
            <a:pPr marL="914400" lvl="1" indent="-457200">
              <a:buFont typeface="+mj-lt"/>
              <a:buAutoNum type="arabicPeriod"/>
            </a:pPr>
            <a:endParaRPr lang="fr-FR" sz="2800" b="1" dirty="0" smtClean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Microlitter</a:t>
            </a:r>
            <a:r>
              <a:rPr lang="fr-FR" sz="2800" b="1" i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ingestion by </a:t>
            </a: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sea</a:t>
            </a:r>
            <a:r>
              <a:rPr lang="fr-FR" sz="2800" b="1" i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turtles</a:t>
            </a:r>
            <a:r>
              <a:rPr lang="fr-FR" sz="2800" b="1" i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fishes</a:t>
            </a:r>
            <a:endParaRPr lang="fr-FR" sz="2800" b="1" dirty="0" smtClean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endParaRPr lang="fr-FR" sz="2800" b="1" dirty="0" smtClean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Entanglement</a:t>
            </a:r>
            <a:r>
              <a:rPr lang="fr-FR" sz="2800" b="1" i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in </a:t>
            </a: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debris</a:t>
            </a:r>
            <a:r>
              <a:rPr lang="fr-FR" sz="2800" b="1" i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(all </a:t>
            </a:r>
            <a:r>
              <a:rPr lang="fr-FR" sz="2800" b="1" i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fauna</a:t>
            </a:r>
            <a:r>
              <a:rPr lang="fr-FR" sz="2800" b="1" i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lang="fr-FR" sz="2800" b="1" i="1" dirty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19822"/>
            <a:ext cx="1656184" cy="144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Imag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11710"/>
            <a:ext cx="1872208" cy="918103"/>
          </a:xfrm>
          <a:prstGeom prst="rect">
            <a:avLst/>
          </a:prstGeom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31590"/>
            <a:ext cx="1890347" cy="102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" name="CasellaDiTesto 23"/>
          <p:cNvSpPr txBox="1"/>
          <p:nvPr/>
        </p:nvSpPr>
        <p:spPr>
          <a:xfrm>
            <a:off x="2627784" y="843558"/>
            <a:ext cx="424847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1"/>
                </a:solidFill>
              </a:rPr>
              <a:t>3 </a:t>
            </a:r>
            <a:r>
              <a:rPr lang="it-IT" sz="2800" b="1" dirty="0" err="1" smtClean="0">
                <a:solidFill>
                  <a:schemeClr val="bg1"/>
                </a:solidFill>
              </a:rPr>
              <a:t>Feasibility</a:t>
            </a:r>
            <a:r>
              <a:rPr lang="it-IT" sz="2800" b="1" dirty="0" smtClean="0">
                <a:solidFill>
                  <a:schemeClr val="bg1"/>
                </a:solidFill>
              </a:rPr>
              <a:t> </a:t>
            </a:r>
            <a:r>
              <a:rPr lang="it-IT" sz="2800" b="1" dirty="0" err="1" smtClean="0">
                <a:solidFill>
                  <a:schemeClr val="bg1"/>
                </a:solidFill>
              </a:rPr>
              <a:t>Reports</a:t>
            </a:r>
            <a:r>
              <a:rPr lang="it-IT" sz="2800" b="1" dirty="0" smtClean="0">
                <a:solidFill>
                  <a:schemeClr val="bg1"/>
                </a:solidFill>
              </a:rPr>
              <a:t> on: 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539552" y="4614396"/>
            <a:ext cx="4968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 smtClean="0">
                <a:solidFill>
                  <a:srgbClr val="FF6600"/>
                </a:solidFill>
              </a:rPr>
              <a:t>Photos</a:t>
            </a:r>
            <a:r>
              <a:rPr lang="it-IT" sz="1100" dirty="0" smtClean="0">
                <a:solidFill>
                  <a:srgbClr val="FF6600"/>
                </a:solidFill>
              </a:rPr>
              <a:t>  (INDICIT </a:t>
            </a:r>
            <a:r>
              <a:rPr lang="it-IT" sz="1100" dirty="0" err="1" smtClean="0">
                <a:solidFill>
                  <a:srgbClr val="FF6600"/>
                </a:solidFill>
              </a:rPr>
              <a:t>Gallery</a:t>
            </a:r>
            <a:r>
              <a:rPr lang="it-IT" sz="1100" dirty="0" smtClean="0">
                <a:solidFill>
                  <a:srgbClr val="FF6600"/>
                </a:solidFill>
              </a:rPr>
              <a:t>): https://indicit-europa.eu/gallery/</a:t>
            </a:r>
            <a:endParaRPr lang="it-IT" sz="11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INDICIT</a:t>
            </a:r>
            <a:r>
              <a:rPr lang="en-GB" sz="3200" b="1" dirty="0" smtClean="0">
                <a:solidFill>
                  <a:srgbClr val="FF9966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OBJECTIVES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8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7"/>
          <p:cNvSpPr/>
          <p:nvPr/>
        </p:nvSpPr>
        <p:spPr>
          <a:xfrm>
            <a:off x="359532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2"/>
          <p:cNvSpPr/>
          <p:nvPr/>
        </p:nvSpPr>
        <p:spPr>
          <a:xfrm>
            <a:off x="971600" y="411510"/>
            <a:ext cx="7272808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dirty="0">
              <a:solidFill>
                <a:schemeClr val="accent4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521208" y="897564"/>
            <a:ext cx="8083240" cy="3780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2 types of </a:t>
            </a:r>
            <a:r>
              <a:rPr lang="fr-F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standardized</a:t>
            </a:r>
            <a:r>
              <a:rPr lang="fr-FR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fr-F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protocols</a:t>
            </a:r>
            <a:endParaRPr lang="fr-FR" sz="2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7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8"/>
          <p:cNvSpPr/>
          <p:nvPr/>
        </p:nvSpPr>
        <p:spPr>
          <a:xfrm>
            <a:off x="521209" y="1347614"/>
            <a:ext cx="44651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From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dead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turtles</a:t>
            </a:r>
            <a:endParaRPr lang="fr-FR" sz="2000" b="1" i="1" dirty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83" y="1700684"/>
            <a:ext cx="3612069" cy="1596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" name="Imag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5090"/>
          <a:stretch/>
        </p:blipFill>
        <p:spPr>
          <a:xfrm rot="16200000">
            <a:off x="685619" y="3203870"/>
            <a:ext cx="1208365" cy="1523840"/>
          </a:xfrm>
          <a:prstGeom prst="rect">
            <a:avLst/>
          </a:prstGeom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35646"/>
            <a:ext cx="2232248" cy="257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" name="Image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983" t="19604" r="1910" b="20389"/>
          <a:stretch/>
        </p:blipFill>
        <p:spPr>
          <a:xfrm>
            <a:off x="2156725" y="3361608"/>
            <a:ext cx="2055235" cy="1208365"/>
          </a:xfrm>
          <a:prstGeom prst="rect">
            <a:avLst/>
          </a:prstGeom>
        </p:spPr>
      </p:pic>
      <p:sp>
        <p:nvSpPr>
          <p:cNvPr id="33" name="Rectangle 15"/>
          <p:cNvSpPr/>
          <p:nvPr/>
        </p:nvSpPr>
        <p:spPr>
          <a:xfrm>
            <a:off x="1403648" y="249492"/>
            <a:ext cx="734481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Standardization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of  data collection </a:t>
            </a:r>
            <a:r>
              <a:rPr lang="fr-FR" sz="20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1/3</a:t>
            </a:r>
            <a:endParaRPr lang="fr-FR" sz="20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ZoneTexte 16"/>
          <p:cNvSpPr txBox="1"/>
          <p:nvPr/>
        </p:nvSpPr>
        <p:spPr>
          <a:xfrm>
            <a:off x="479796" y="4524241"/>
            <a:ext cx="1374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Photos: G. Darmon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INDICIT</a:t>
            </a:r>
            <a:r>
              <a:rPr lang="en-GB" sz="3200" b="1" dirty="0" smtClean="0">
                <a:solidFill>
                  <a:srgbClr val="FF9966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OBJECTIVES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8" name="Rectangle 14"/>
          <p:cNvSpPr/>
          <p:nvPr/>
        </p:nvSpPr>
        <p:spPr>
          <a:xfrm>
            <a:off x="0" y="-20538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27"/>
          <p:cNvSpPr/>
          <p:nvPr/>
        </p:nvSpPr>
        <p:spPr>
          <a:xfrm>
            <a:off x="359532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2"/>
          <p:cNvSpPr/>
          <p:nvPr/>
        </p:nvSpPr>
        <p:spPr>
          <a:xfrm>
            <a:off x="971600" y="411510"/>
            <a:ext cx="7272808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dirty="0">
              <a:solidFill>
                <a:schemeClr val="accent4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521208" y="897564"/>
            <a:ext cx="8083240" cy="3780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2 types of </a:t>
            </a:r>
            <a:r>
              <a:rPr lang="fr-F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standardized</a:t>
            </a:r>
            <a:r>
              <a:rPr lang="fr-FR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fr-FR" sz="28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protocols</a:t>
            </a:r>
            <a:endParaRPr lang="fr-FR" sz="2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7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8"/>
          <p:cNvSpPr/>
          <p:nvPr/>
        </p:nvSpPr>
        <p:spPr>
          <a:xfrm>
            <a:off x="521209" y="1275606"/>
            <a:ext cx="44651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From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living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turtles</a:t>
            </a:r>
            <a:endParaRPr lang="fr-FR" sz="2000" b="1" i="1" dirty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491"/>
          <a:stretch/>
        </p:blipFill>
        <p:spPr bwMode="auto">
          <a:xfrm>
            <a:off x="521208" y="1635646"/>
            <a:ext cx="4338824" cy="166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128" r="71513" b="18626"/>
          <a:stretch>
            <a:fillRect/>
          </a:stretch>
        </p:blipFill>
        <p:spPr bwMode="auto">
          <a:xfrm>
            <a:off x="516204" y="3291830"/>
            <a:ext cx="4343828" cy="141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 t="51128" r="71513" b="1862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884" y="1491630"/>
            <a:ext cx="2309484" cy="278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" name="Rectangle 21"/>
          <p:cNvSpPr/>
          <p:nvPr/>
        </p:nvSpPr>
        <p:spPr>
          <a:xfrm>
            <a:off x="3995936" y="3076474"/>
            <a:ext cx="864096" cy="19692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 smtClean="0">
                <a:solidFill>
                  <a:schemeClr val="tx1"/>
                </a:solidFill>
              </a:rPr>
              <a:t>CestMed</a:t>
            </a:r>
            <a:endParaRPr lang="fr-FR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26"/>
          <p:cNvSpPr/>
          <p:nvPr/>
        </p:nvSpPr>
        <p:spPr>
          <a:xfrm>
            <a:off x="3995936" y="4589074"/>
            <a:ext cx="864096" cy="19692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CESTM</a:t>
            </a:r>
            <a:endParaRPr lang="fr-FR" sz="1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16"/>
          <p:cNvSpPr/>
          <p:nvPr/>
        </p:nvSpPr>
        <p:spPr>
          <a:xfrm>
            <a:off x="1403648" y="249492"/>
            <a:ext cx="734481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 smtClean="0">
                <a:solidFill>
                  <a:schemeClr val="accent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Standard data collection</a:t>
            </a:r>
            <a:endParaRPr lang="fr-FR" sz="3200" dirty="0">
              <a:solidFill>
                <a:schemeClr val="accent4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ZoneTexte 23"/>
          <p:cNvSpPr txBox="1"/>
          <p:nvPr/>
        </p:nvSpPr>
        <p:spPr>
          <a:xfrm>
            <a:off x="465133" y="4659982"/>
            <a:ext cx="29783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Photos: </a:t>
            </a:r>
            <a:r>
              <a:rPr lang="fr-FR" sz="1200" dirty="0" err="1" smtClean="0"/>
              <a:t>CestMed</a:t>
            </a:r>
            <a:r>
              <a:rPr lang="fr-FR" sz="1200" dirty="0" smtClean="0"/>
              <a:t> (top);  G. Darmon (</a:t>
            </a:r>
            <a:r>
              <a:rPr lang="fr-FR" sz="1200" dirty="0" err="1" smtClean="0"/>
              <a:t>bottom</a:t>
            </a:r>
            <a:r>
              <a:rPr lang="fr-FR" sz="1200" dirty="0" smtClean="0"/>
              <a:t>)</a:t>
            </a:r>
            <a:endParaRPr lang="fr-FR" sz="1200" dirty="0"/>
          </a:p>
        </p:txBody>
      </p:sp>
      <p:sp>
        <p:nvSpPr>
          <p:cNvPr id="36" name="Rectangle 15"/>
          <p:cNvSpPr/>
          <p:nvPr/>
        </p:nvSpPr>
        <p:spPr>
          <a:xfrm>
            <a:off x="1259632" y="303498"/>
            <a:ext cx="734481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Standardization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of  data collection </a:t>
            </a:r>
            <a:r>
              <a:rPr lang="fr-FR" sz="20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2/3</a:t>
            </a:r>
            <a:endParaRPr lang="fr-FR" sz="20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INDICIT</a:t>
            </a:r>
            <a:r>
              <a:rPr lang="en-GB" sz="3200" b="1" dirty="0" smtClean="0">
                <a:solidFill>
                  <a:srgbClr val="FF9966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OBJECTIVES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8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7"/>
          <p:cNvSpPr/>
          <p:nvPr/>
        </p:nvSpPr>
        <p:spPr>
          <a:xfrm>
            <a:off x="359532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2"/>
          <p:cNvSpPr/>
          <p:nvPr/>
        </p:nvSpPr>
        <p:spPr>
          <a:xfrm>
            <a:off x="971600" y="411510"/>
            <a:ext cx="7272808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 dirty="0">
              <a:solidFill>
                <a:schemeClr val="accent4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521208" y="897564"/>
            <a:ext cx="8083240" cy="3780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Identification and quantification</a:t>
            </a:r>
            <a:endParaRPr lang="fr-FR" sz="28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7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109" r="20894" b="41872"/>
          <a:stretch>
            <a:fillRect/>
          </a:stretch>
        </p:blipFill>
        <p:spPr bwMode="auto">
          <a:xfrm>
            <a:off x="3240881" y="1302646"/>
            <a:ext cx="2303462" cy="2158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 l="60109" r="20894" b="4187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100" b="67430"/>
          <a:stretch>
            <a:fillRect/>
          </a:stretch>
        </p:blipFill>
        <p:spPr bwMode="auto">
          <a:xfrm>
            <a:off x="5576426" y="3108613"/>
            <a:ext cx="3172039" cy="1513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 l="79100" b="6743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207" y="1369205"/>
            <a:ext cx="3022241" cy="1692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644" y="3704239"/>
            <a:ext cx="2052461" cy="865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37" t="9854" r="10569" b="9883"/>
          <a:stretch/>
        </p:blipFill>
        <p:spPr bwMode="auto">
          <a:xfrm>
            <a:off x="503782" y="3090670"/>
            <a:ext cx="2844083" cy="146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385" r="41124" b="53488"/>
          <a:stretch>
            <a:fillRect/>
          </a:stretch>
        </p:blipFill>
        <p:spPr bwMode="auto">
          <a:xfrm>
            <a:off x="521208" y="1566129"/>
            <a:ext cx="2875340" cy="143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 l="30385" r="41124" b="5348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" name="ZoneTexte 18"/>
          <p:cNvSpPr txBox="1"/>
          <p:nvPr/>
        </p:nvSpPr>
        <p:spPr>
          <a:xfrm>
            <a:off x="467545" y="4532550"/>
            <a:ext cx="26385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Photos: G. Darmon; S. </a:t>
            </a:r>
            <a:r>
              <a:rPr lang="fr-FR" sz="1200" dirty="0" err="1" smtClean="0"/>
              <a:t>Catteau</a:t>
            </a:r>
            <a:r>
              <a:rPr lang="fr-FR" sz="1200" dirty="0" smtClean="0"/>
              <a:t> (middle)</a:t>
            </a:r>
            <a:endParaRPr lang="fr-FR" sz="1200" dirty="0"/>
          </a:p>
        </p:txBody>
      </p:sp>
      <p:sp>
        <p:nvSpPr>
          <p:cNvPr id="36" name="Rectangle 15"/>
          <p:cNvSpPr/>
          <p:nvPr/>
        </p:nvSpPr>
        <p:spPr>
          <a:xfrm>
            <a:off x="1403648" y="267494"/>
            <a:ext cx="734481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Standardization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of  data collection </a:t>
            </a:r>
            <a:r>
              <a:rPr lang="fr-FR" sz="24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3/3 </a:t>
            </a:r>
            <a:endParaRPr lang="fr-FR" sz="24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827584" y="555526"/>
            <a:ext cx="7560840" cy="101566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Identification, contact and networking of the stakeholders in charge of the collection and/or of the laboratory analyses of dead and/or live sea turtles in </a:t>
            </a:r>
            <a:r>
              <a:rPr lang="en-US" sz="2000" b="1" dirty="0" smtClean="0">
                <a:solidFill>
                  <a:srgbClr val="FF6600"/>
                </a:solidFill>
              </a:rPr>
              <a:t>MEDITERANEAN SEA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971600" y="12347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Networking </a:t>
            </a:r>
            <a:r>
              <a:rPr lang="en-GB" sz="20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1/1</a:t>
            </a:r>
            <a:endParaRPr lang="it-IT" sz="2000" dirty="0">
              <a:solidFill>
                <a:srgbClr val="FF6600"/>
              </a:solidFill>
            </a:endParaRPr>
          </a:p>
        </p:txBody>
      </p:sp>
      <p:pic>
        <p:nvPicPr>
          <p:cNvPr id="35" name="Imag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718" b="5303"/>
          <a:stretch/>
        </p:blipFill>
        <p:spPr>
          <a:xfrm>
            <a:off x="971600" y="1491630"/>
            <a:ext cx="6840760" cy="3243539"/>
          </a:xfrm>
          <a:prstGeom prst="rect">
            <a:avLst/>
          </a:prstGeom>
        </p:spPr>
      </p:pic>
      <p:sp>
        <p:nvSpPr>
          <p:cNvPr id="36" name="Stella a 6 punte 35"/>
          <p:cNvSpPr/>
          <p:nvPr/>
        </p:nvSpPr>
        <p:spPr>
          <a:xfrm>
            <a:off x="4923452" y="3075806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Stella a 6 punte 36"/>
          <p:cNvSpPr/>
          <p:nvPr/>
        </p:nvSpPr>
        <p:spPr>
          <a:xfrm>
            <a:off x="5868144" y="3003798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Stella a 6 punte 37"/>
          <p:cNvSpPr/>
          <p:nvPr/>
        </p:nvSpPr>
        <p:spPr>
          <a:xfrm>
            <a:off x="4499992" y="3219822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Stella a 6 punte 38"/>
          <p:cNvSpPr/>
          <p:nvPr/>
        </p:nvSpPr>
        <p:spPr>
          <a:xfrm>
            <a:off x="3995936" y="2211710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Stella a 6 punte 39"/>
          <p:cNvSpPr/>
          <p:nvPr/>
        </p:nvSpPr>
        <p:spPr>
          <a:xfrm>
            <a:off x="4211960" y="2571750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Stella a 6 punte 40"/>
          <p:cNvSpPr/>
          <p:nvPr/>
        </p:nvSpPr>
        <p:spPr>
          <a:xfrm>
            <a:off x="3635896" y="2355726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Stella a 6 punte 41"/>
          <p:cNvSpPr/>
          <p:nvPr/>
        </p:nvSpPr>
        <p:spPr>
          <a:xfrm>
            <a:off x="3051244" y="2931790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Stella a 6 punte 42"/>
          <p:cNvSpPr/>
          <p:nvPr/>
        </p:nvSpPr>
        <p:spPr>
          <a:xfrm>
            <a:off x="3275856" y="2787774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Stella a 6 punte 46"/>
          <p:cNvSpPr/>
          <p:nvPr/>
        </p:nvSpPr>
        <p:spPr>
          <a:xfrm>
            <a:off x="3699316" y="2643758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Stella a 6 punte 47"/>
          <p:cNvSpPr/>
          <p:nvPr/>
        </p:nvSpPr>
        <p:spPr>
          <a:xfrm>
            <a:off x="3419872" y="2499742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Stella a 6 punte 48"/>
          <p:cNvSpPr/>
          <p:nvPr/>
        </p:nvSpPr>
        <p:spPr>
          <a:xfrm>
            <a:off x="4860032" y="2211710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Stella a 6 punte 49"/>
          <p:cNvSpPr/>
          <p:nvPr/>
        </p:nvSpPr>
        <p:spPr>
          <a:xfrm>
            <a:off x="6516216" y="3147814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Stella a 6 punte 50"/>
          <p:cNvSpPr/>
          <p:nvPr/>
        </p:nvSpPr>
        <p:spPr>
          <a:xfrm>
            <a:off x="4644008" y="2499742"/>
            <a:ext cx="224612" cy="204410"/>
          </a:xfrm>
          <a:prstGeom prst="star6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dirty="0" smtClean="0">
              <a:solidFill>
                <a:schemeClr val="tx1"/>
              </a:solidFill>
            </a:endParaRPr>
          </a:p>
          <a:p>
            <a:pPr algn="just"/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12347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Networking </a:t>
            </a:r>
            <a:r>
              <a:rPr lang="en-GB" sz="20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2/2</a:t>
            </a:r>
            <a:endParaRPr lang="it-IT" sz="2000" dirty="0">
              <a:solidFill>
                <a:srgbClr val="FF66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611560" y="627534"/>
            <a:ext cx="8136904" cy="101566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</a:rPr>
              <a:t>Identification, contact and networking of the stakeholders in charge of the collection and/or of the laboratory analyses of dead and/or live sea turtles in </a:t>
            </a:r>
            <a:r>
              <a:rPr lang="en-US" sz="2000" b="1" dirty="0" smtClean="0">
                <a:solidFill>
                  <a:srgbClr val="FF6600"/>
                </a:solidFill>
              </a:rPr>
              <a:t>ATLANTIC OCEAN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fr-FR" sz="2000" b="1" dirty="0">
              <a:solidFill>
                <a:schemeClr val="accent5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6" name="Gruppo 25"/>
          <p:cNvGrpSpPr/>
          <p:nvPr/>
        </p:nvGrpSpPr>
        <p:grpSpPr>
          <a:xfrm>
            <a:off x="755576" y="1707654"/>
            <a:ext cx="7704856" cy="3312369"/>
            <a:chOff x="683568" y="1491630"/>
            <a:chExt cx="8208912" cy="3391719"/>
          </a:xfrm>
        </p:grpSpPr>
        <p:pic>
          <p:nvPicPr>
            <p:cNvPr id="72708" name="Picture 4" descr="MSFD European marine region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59832" y="1491631"/>
              <a:ext cx="5832648" cy="3391718"/>
            </a:xfrm>
            <a:prstGeom prst="rect">
              <a:avLst/>
            </a:prstGeom>
            <a:noFill/>
          </p:spPr>
        </p:pic>
        <p:pic>
          <p:nvPicPr>
            <p:cNvPr id="18" name="Imagen 1" descr="northeast atlantic STAKE INDICIT Stakeholders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1491630"/>
              <a:ext cx="3384376" cy="3249144"/>
            </a:xfrm>
            <a:prstGeom prst="rect">
              <a:avLst/>
            </a:prstGeom>
          </p:spPr>
        </p:pic>
        <p:cxnSp>
          <p:nvCxnSpPr>
            <p:cNvPr id="24" name="Connettore 1 23"/>
            <p:cNvCxnSpPr/>
            <p:nvPr/>
          </p:nvCxnSpPr>
          <p:spPr>
            <a:xfrm flipH="1" flipV="1">
              <a:off x="2915816" y="2085696"/>
              <a:ext cx="2664296" cy="1026114"/>
            </a:xfrm>
            <a:prstGeom prst="line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1 24"/>
            <p:cNvCxnSpPr/>
            <p:nvPr/>
          </p:nvCxnSpPr>
          <p:spPr>
            <a:xfrm flipH="1" flipV="1">
              <a:off x="1691680" y="3867894"/>
              <a:ext cx="2808312" cy="918102"/>
            </a:xfrm>
            <a:prstGeom prst="line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1 34"/>
            <p:cNvCxnSpPr/>
            <p:nvPr/>
          </p:nvCxnSpPr>
          <p:spPr>
            <a:xfrm flipH="1">
              <a:off x="4499992" y="3111810"/>
              <a:ext cx="1080120" cy="1674186"/>
            </a:xfrm>
            <a:prstGeom prst="line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3528" y="267494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CasellaDiTesto 11"/>
          <p:cNvSpPr txBox="1"/>
          <p:nvPr/>
        </p:nvSpPr>
        <p:spPr>
          <a:xfrm>
            <a:off x="899592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TRAININIG</a:t>
            </a:r>
            <a:endParaRPr lang="it-IT" sz="2000" dirty="0">
              <a:solidFill>
                <a:srgbClr val="FF660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3568" y="735547"/>
            <a:ext cx="7848872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Local training on the established protocols for data collection to the identified stakeholders 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39" name="Gruppo 38"/>
          <p:cNvGrpSpPr/>
          <p:nvPr/>
        </p:nvGrpSpPr>
        <p:grpSpPr>
          <a:xfrm>
            <a:off x="467544" y="2517744"/>
            <a:ext cx="3694546" cy="2376264"/>
            <a:chOff x="687718" y="2132856"/>
            <a:chExt cx="3377869" cy="2736144"/>
          </a:xfrm>
        </p:grpSpPr>
        <p:pic>
          <p:nvPicPr>
            <p:cNvPr id="33" name="Immagine 3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939" r="28054"/>
            <a:stretch/>
          </p:blipFill>
          <p:spPr bwMode="auto">
            <a:xfrm>
              <a:off x="687718" y="2167309"/>
              <a:ext cx="1269860" cy="1803600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pic>
          <p:nvPicPr>
            <p:cNvPr id="34" name="Immagine 33"/>
            <p:cNvPicPr>
              <a:picLocks noChangeAspect="1"/>
            </p:cNvPicPr>
            <p:nvPr/>
          </p:nvPicPr>
          <p:blipFill rotWithShape="1">
            <a:blip r:embed="rId6" cstate="print"/>
            <a:srcRect l="6481" r="6296"/>
            <a:stretch/>
          </p:blipFill>
          <p:spPr>
            <a:xfrm>
              <a:off x="1691680" y="3429000"/>
              <a:ext cx="2009599" cy="1440000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  <p:pic>
          <p:nvPicPr>
            <p:cNvPr id="35" name="Immagine 34"/>
            <p:cNvPicPr>
              <a:picLocks noChangeAspect="1"/>
            </p:cNvPicPr>
            <p:nvPr/>
          </p:nvPicPr>
          <p:blipFill rotWithShape="1">
            <a:blip r:embed="rId7" cstate="print"/>
            <a:srcRect l="6111" r="6482"/>
            <a:stretch/>
          </p:blipFill>
          <p:spPr>
            <a:xfrm>
              <a:off x="2051720" y="2132856"/>
              <a:ext cx="2013867" cy="1440000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</p:grpSp>
      <p:sp>
        <p:nvSpPr>
          <p:cNvPr id="37" name="CasellaDiTesto 36"/>
          <p:cNvSpPr txBox="1"/>
          <p:nvPr/>
        </p:nvSpPr>
        <p:spPr>
          <a:xfrm>
            <a:off x="5724128" y="3068255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FF6600"/>
                </a:solidFill>
              </a:rPr>
              <a:t>INDICIT </a:t>
            </a:r>
            <a:r>
              <a:rPr lang="it-IT" sz="2000" b="1" dirty="0" err="1" smtClean="0">
                <a:solidFill>
                  <a:srgbClr val="FF6600"/>
                </a:solidFill>
              </a:rPr>
              <a:t>datasheet</a:t>
            </a:r>
            <a:r>
              <a:rPr lang="it-IT" sz="2000" b="1" dirty="0" smtClean="0">
                <a:solidFill>
                  <a:srgbClr val="FF6600"/>
                </a:solidFill>
              </a:rPr>
              <a:t> </a:t>
            </a:r>
          </a:p>
          <a:p>
            <a:pPr algn="ctr"/>
            <a:r>
              <a:rPr lang="it-IT" sz="2000" b="1" dirty="0" smtClean="0">
                <a:solidFill>
                  <a:srgbClr val="FF6600"/>
                </a:solidFill>
              </a:rPr>
              <a:t>(</a:t>
            </a:r>
            <a:r>
              <a:rPr lang="it-IT" sz="2000" b="1" dirty="0" err="1" smtClean="0">
                <a:solidFill>
                  <a:srgbClr val="FF6600"/>
                </a:solidFill>
              </a:rPr>
              <a:t>basic</a:t>
            </a:r>
            <a:r>
              <a:rPr lang="it-IT" sz="2000" b="1" dirty="0" smtClean="0">
                <a:solidFill>
                  <a:srgbClr val="FF6600"/>
                </a:solidFill>
              </a:rPr>
              <a:t> and optional </a:t>
            </a:r>
            <a:r>
              <a:rPr lang="it-IT" sz="2000" b="1" dirty="0" err="1" smtClean="0">
                <a:solidFill>
                  <a:srgbClr val="FF6600"/>
                </a:solidFill>
              </a:rPr>
              <a:t>parameters</a:t>
            </a:r>
            <a:r>
              <a:rPr lang="it-IT" sz="2000" dirty="0" smtClean="0"/>
              <a:t>)</a:t>
            </a:r>
            <a:endParaRPr lang="it-IT" sz="2000" dirty="0"/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 rotWithShape="1">
          <a:blip r:embed="rId8" cstate="print"/>
          <a:srcRect b="43296"/>
          <a:stretch/>
        </p:blipFill>
        <p:spPr bwMode="auto">
          <a:xfrm>
            <a:off x="4852548" y="1779662"/>
            <a:ext cx="37519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Rectangle 32"/>
          <p:cNvSpPr/>
          <p:nvPr/>
        </p:nvSpPr>
        <p:spPr>
          <a:xfrm>
            <a:off x="395536" y="1815666"/>
            <a:ext cx="374441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 dirty="0" smtClean="0">
                <a:solidFill>
                  <a:srgbClr val="FF66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INDICIT GUIDELINES</a:t>
            </a:r>
            <a:endParaRPr lang="fr-FR" sz="2400" b="1" dirty="0">
              <a:solidFill>
                <a:srgbClr val="FF6600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Freccia a destra 40"/>
          <p:cNvSpPr/>
          <p:nvPr/>
        </p:nvSpPr>
        <p:spPr>
          <a:xfrm>
            <a:off x="3131840" y="1995686"/>
            <a:ext cx="1296144" cy="378042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2" name="Immagine 4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23928" y="3003799"/>
            <a:ext cx="2016224" cy="1275605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851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7545" y="357504"/>
            <a:ext cx="8424937" cy="46750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407955"/>
            <a:ext cx="539318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39502"/>
            <a:ext cx="3504110" cy="4680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72632" y="681540"/>
            <a:ext cx="7833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4201" y="681540"/>
            <a:ext cx="3888432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Marine Strategy Framework Directive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72000" y="1491630"/>
            <a:ext cx="3888432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How to determine GES for Descriptor 10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72000" y="2355726"/>
            <a:ext cx="4032448" cy="846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INDICIT Project</a:t>
            </a:r>
            <a:r>
              <a:rPr lang="en-GB" sz="2000" b="1" dirty="0" smtClean="0">
                <a:solidFill>
                  <a:srgbClr val="FF9933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 </a:t>
            </a:r>
          </a:p>
          <a:p>
            <a:pPr algn="ctr"/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composition of litter ingested by sea turtle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644008" y="3489852"/>
            <a:ext cx="3888432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FIRST RESULTS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23478"/>
            <a:ext cx="1440160" cy="72008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6" name="Title 1"/>
          <p:cNvSpPr>
            <a:spLocks noGrp="1"/>
          </p:cNvSpPr>
          <p:nvPr/>
        </p:nvSpPr>
        <p:spPr>
          <a:xfrm>
            <a:off x="6516217" y="4785996"/>
            <a:ext cx="2642073" cy="1809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9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9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7"/>
          <p:cNvSpPr/>
          <p:nvPr/>
        </p:nvSpPr>
        <p:spPr>
          <a:xfrm>
            <a:off x="3563888" y="1491630"/>
            <a:ext cx="7833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7"/>
          <p:cNvSpPr/>
          <p:nvPr/>
        </p:nvSpPr>
        <p:spPr>
          <a:xfrm>
            <a:off x="3635896" y="2463738"/>
            <a:ext cx="7833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7"/>
          <p:cNvSpPr/>
          <p:nvPr/>
        </p:nvSpPr>
        <p:spPr>
          <a:xfrm>
            <a:off x="3635896" y="3489852"/>
            <a:ext cx="783344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79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59532" y="234215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" name="Rectangle 31"/>
          <p:cNvSpPr/>
          <p:nvPr/>
        </p:nvSpPr>
        <p:spPr>
          <a:xfrm>
            <a:off x="3059833" y="1383618"/>
            <a:ext cx="2952328" cy="298833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accent4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11560" y="303498"/>
            <a:ext cx="8064896" cy="756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Special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TRAINING section for UNEP/MAP </a:t>
            </a:r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delegates</a:t>
            </a:r>
            <a:endParaRPr lang="fr-FR" sz="32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203848" y="1545636"/>
            <a:ext cx="2790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</a:rPr>
              <a:t>Experts 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came from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</a:rPr>
              <a:t>Lebanon, Israel, Egypt. They 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joined the INDICIT partners, harmonizing procedures of necropsy and identification or categorization of marine litter ingested by sea turtles. </a:t>
            </a:r>
            <a:endParaRPr lang="it-IT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3075806"/>
            <a:ext cx="1300093" cy="137663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3291830"/>
            <a:ext cx="2160240" cy="954106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Immagine 4" descr="DSC_0543 (1)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987574"/>
            <a:ext cx="2193862" cy="1977684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6176" y="951570"/>
            <a:ext cx="2160240" cy="104133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20" name="Immagine 19" descr="DSC_0503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7" y="2067694"/>
            <a:ext cx="2160239" cy="119285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1" name="CasellaDiTesto 20"/>
          <p:cNvSpPr txBox="1"/>
          <p:nvPr/>
        </p:nvSpPr>
        <p:spPr>
          <a:xfrm>
            <a:off x="539552" y="4587974"/>
            <a:ext cx="4968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 smtClean="0">
                <a:solidFill>
                  <a:srgbClr val="FF6600"/>
                </a:solidFill>
              </a:rPr>
              <a:t>Photos</a:t>
            </a:r>
            <a:r>
              <a:rPr lang="it-IT" sz="1100" dirty="0" smtClean="0">
                <a:solidFill>
                  <a:srgbClr val="FF6600"/>
                </a:solidFill>
              </a:rPr>
              <a:t> (INDICIT </a:t>
            </a:r>
            <a:r>
              <a:rPr lang="it-IT" sz="1100" dirty="0" err="1" smtClean="0">
                <a:solidFill>
                  <a:srgbClr val="FF6600"/>
                </a:solidFill>
              </a:rPr>
              <a:t>Gallery</a:t>
            </a:r>
            <a:r>
              <a:rPr lang="it-IT" sz="1100" dirty="0" smtClean="0">
                <a:solidFill>
                  <a:srgbClr val="FF6600"/>
                </a:solidFill>
              </a:rPr>
              <a:t>): https://indicit-europa.eu/gallery/</a:t>
            </a:r>
            <a:endParaRPr lang="it-IT" sz="11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45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0934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3" name="Rectangle 22"/>
          <p:cNvSpPr/>
          <p:nvPr/>
        </p:nvSpPr>
        <p:spPr>
          <a:xfrm>
            <a:off x="467544" y="195486"/>
            <a:ext cx="8136904" cy="668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6600"/>
                </a:solidFill>
              </a:rPr>
              <a:t>VIDEO TUTORIAL</a:t>
            </a:r>
            <a:endParaRPr lang="en-US" sz="3200" dirty="0">
              <a:solidFill>
                <a:srgbClr val="FF66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3568" y="3147814"/>
            <a:ext cx="7992888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This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video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for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the implementation of the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protocols will be soon available on the INDICIT website. The texts/audio-tracks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of the video will be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in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English in collaboration with the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partners and sub-titles will be translated.</a:t>
            </a:r>
            <a:endParaRPr lang="it-IT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435" name="Picture 3" descr="https://i2.wp.com/www.bskilled.it/wp-content/uploads/2016/03/Video-Tutori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681540"/>
            <a:ext cx="3384376" cy="2538282"/>
          </a:xfrm>
          <a:prstGeom prst="rect">
            <a:avLst/>
          </a:prstGeom>
          <a:noFill/>
        </p:spPr>
      </p:pic>
      <p:pic>
        <p:nvPicPr>
          <p:cNvPr id="18436" name="Picture 4" descr="C:\Users\Cecilia\Downloads\IMG-20180125-WA0004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843558"/>
            <a:ext cx="2944325" cy="1440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150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7" y="195487"/>
            <a:ext cx="8424937" cy="469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solidFill>
                <a:srgbClr val="FF6600"/>
              </a:solidFill>
            </a:endParaRPr>
          </a:p>
          <a:p>
            <a:pPr algn="ctr"/>
            <a:endParaRPr lang="fr-FR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Rectangle 13"/>
          <p:cNvSpPr/>
          <p:nvPr/>
        </p:nvSpPr>
        <p:spPr>
          <a:xfrm>
            <a:off x="683568" y="1113588"/>
            <a:ext cx="5544616" cy="52205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FIRST RESULTS</a:t>
            </a:r>
          </a:p>
          <a:p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MEDITERRANEAN DATA for </a:t>
            </a:r>
            <a:r>
              <a:rPr lang="fr-FR" b="1" i="1" dirty="0" smtClean="0">
                <a:solidFill>
                  <a:schemeClr val="bg1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Carette </a:t>
            </a:r>
            <a:r>
              <a:rPr lang="fr-FR" b="1" i="1" dirty="0" err="1" smtClean="0">
                <a:solidFill>
                  <a:schemeClr val="bg1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caretta</a:t>
            </a:r>
            <a:endParaRPr lang="fr-FR" b="1" i="1" dirty="0">
              <a:solidFill>
                <a:schemeClr val="bg1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3568" y="1635646"/>
            <a:ext cx="5544616" cy="32043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Arial"/>
              <a:buChar char="•"/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611 </a:t>
            </a:r>
            <a:r>
              <a:rPr lang="fr-FR" sz="2400" b="1" dirty="0" err="1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</a:t>
            </a:r>
            <a:r>
              <a:rPr lang="fr-FR" sz="24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24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turtles</a:t>
            </a:r>
            <a:endParaRPr lang="fr-FR" sz="2400" b="1" dirty="0" smtClean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71500" indent="-571500">
              <a:buFont typeface="Arial"/>
              <a:buChar char="•"/>
            </a:pPr>
            <a:endParaRPr lang="fr-FR" sz="2400" b="1" dirty="0" smtClean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71500" indent="-571500">
              <a:buFont typeface="Arial"/>
              <a:buChar char="•"/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326 </a:t>
            </a:r>
            <a:r>
              <a:rPr lang="fr-FR" sz="2400" b="1" dirty="0" err="1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I</a:t>
            </a:r>
            <a:r>
              <a:rPr lang="fr-FR" sz="2400" b="1" dirty="0" err="1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ngested</a:t>
            </a: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plastic items</a:t>
            </a:r>
          </a:p>
          <a:p>
            <a:endParaRPr lang="fr-FR" sz="2400" b="1" dirty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71500" indent="-571500">
              <a:buFont typeface="Arial"/>
              <a:buChar char="•"/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FO= 53.3%</a:t>
            </a:r>
          </a:p>
          <a:p>
            <a:pPr marL="571500" indent="-571500">
              <a:buFont typeface="Arial"/>
              <a:buChar char="•"/>
            </a:pPr>
            <a:endParaRPr lang="fr-FR" sz="2400" b="1" dirty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571500" indent="-571500">
              <a:buFont typeface="Arial"/>
              <a:buChar char="•"/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187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Alive + </a:t>
            </a: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424 Dead</a:t>
            </a:r>
            <a:endParaRPr lang="fr-FR" sz="2400" b="1" dirty="0">
              <a:solidFill>
                <a:schemeClr val="accent6">
                  <a:lumMod val="75000"/>
                </a:scheme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magine 2" descr="P5250095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86" t="19505" r="20184" b="10618"/>
          <a:stretch/>
        </p:blipFill>
        <p:spPr>
          <a:xfrm>
            <a:off x="6372200" y="1113588"/>
            <a:ext cx="2258822" cy="1530170"/>
          </a:xfrm>
          <a:prstGeom prst="rect">
            <a:avLst/>
          </a:prstGeom>
          <a:ln w="38100" cmpd="sng">
            <a:solidFill>
              <a:schemeClr val="accent6">
                <a:lumMod val="75000"/>
              </a:schemeClr>
            </a:solidFill>
          </a:ln>
        </p:spPr>
      </p:pic>
      <p:sp>
        <p:nvSpPr>
          <p:cNvPr id="19" name="Rectangle 22"/>
          <p:cNvSpPr/>
          <p:nvPr/>
        </p:nvSpPr>
        <p:spPr>
          <a:xfrm>
            <a:off x="395536" y="375506"/>
            <a:ext cx="8280920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6600"/>
                </a:solidFill>
              </a:rPr>
              <a:t>Collection </a:t>
            </a:r>
            <a:r>
              <a:rPr lang="en-US" sz="2800" b="1" dirty="0">
                <a:solidFill>
                  <a:srgbClr val="FF6600"/>
                </a:solidFill>
              </a:rPr>
              <a:t>of new data and uploading to the common </a:t>
            </a:r>
            <a:r>
              <a:rPr lang="en-US" sz="2800" b="1" dirty="0" smtClean="0">
                <a:solidFill>
                  <a:srgbClr val="FF6600"/>
                </a:solidFill>
              </a:rPr>
              <a:t>database </a:t>
            </a:r>
          </a:p>
        </p:txBody>
      </p:sp>
    </p:spTree>
    <p:extLst>
      <p:ext uri="{BB962C8B-B14F-4D97-AF65-F5344CB8AC3E}">
        <p14:creationId xmlns:p14="http://schemas.microsoft.com/office/powerpoint/2010/main" xmlns="" val="145031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218940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3" name="Rectangle 22"/>
          <p:cNvSpPr/>
          <p:nvPr/>
        </p:nvSpPr>
        <p:spPr>
          <a:xfrm>
            <a:off x="611560" y="249492"/>
            <a:ext cx="5328592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0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FIRST RESULTS</a:t>
            </a:r>
            <a:endParaRPr lang="fr-FR" sz="30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3568" y="789552"/>
            <a:ext cx="5832648" cy="41404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MEDITERRANEAN DATA for CARETTA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caretta</a:t>
            </a:r>
            <a:endParaRPr lang="fr-FR" sz="2400" b="1" dirty="0">
              <a:solidFill>
                <a:schemeClr val="bg1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203598"/>
            <a:ext cx="7488832" cy="361840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grpSp>
        <p:nvGrpSpPr>
          <p:cNvPr id="31" name="Gruppo 30"/>
          <p:cNvGrpSpPr/>
          <p:nvPr/>
        </p:nvGrpSpPr>
        <p:grpSpPr>
          <a:xfrm>
            <a:off x="1835696" y="1347614"/>
            <a:ext cx="1512168" cy="1224136"/>
            <a:chOff x="1835696" y="1347614"/>
            <a:chExt cx="1512168" cy="1224136"/>
          </a:xfrm>
        </p:grpSpPr>
        <p:sp>
          <p:nvSpPr>
            <p:cNvPr id="2" name="Ovale 1"/>
            <p:cNvSpPr/>
            <p:nvPr/>
          </p:nvSpPr>
          <p:spPr>
            <a:xfrm>
              <a:off x="1835696" y="1653648"/>
              <a:ext cx="1512168" cy="918102"/>
            </a:xfrm>
            <a:prstGeom prst="ellipse">
              <a:avLst/>
            </a:prstGeom>
            <a:solidFill>
              <a:srgbClr val="FF6600"/>
            </a:solidFill>
            <a:ln w="76200" cmpd="sng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CasellaDiTesto 4"/>
            <p:cNvSpPr txBox="1"/>
            <p:nvPr/>
          </p:nvSpPr>
          <p:spPr>
            <a:xfrm>
              <a:off x="1907705" y="1347614"/>
              <a:ext cx="12506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it-IT" b="1" dirty="0" smtClean="0"/>
            </a:p>
            <a:p>
              <a:pPr algn="ctr"/>
              <a:r>
                <a:rPr lang="it-IT" b="1" dirty="0" smtClean="0">
                  <a:solidFill>
                    <a:schemeClr val="bg1"/>
                  </a:solidFill>
                </a:rPr>
                <a:t>France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26 A 30.8%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30 </a:t>
              </a:r>
              <a:r>
                <a:rPr lang="it-IT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D</a:t>
              </a:r>
              <a:r>
                <a:rPr lang="it-IT" b="1" dirty="0" smtClean="0">
                  <a:solidFill>
                    <a:srgbClr val="FFFFCC"/>
                  </a:solidFill>
                </a:rPr>
                <a:t> 80 %</a:t>
              </a:r>
            </a:p>
          </p:txBody>
        </p:sp>
      </p:grpSp>
      <p:grpSp>
        <p:nvGrpSpPr>
          <p:cNvPr id="35" name="Gruppo 34"/>
          <p:cNvGrpSpPr/>
          <p:nvPr/>
        </p:nvGrpSpPr>
        <p:grpSpPr>
          <a:xfrm>
            <a:off x="971600" y="2499742"/>
            <a:ext cx="1440160" cy="936104"/>
            <a:chOff x="971600" y="2499742"/>
            <a:chExt cx="1440160" cy="936104"/>
          </a:xfrm>
        </p:grpSpPr>
        <p:sp>
          <p:nvSpPr>
            <p:cNvPr id="20" name="Ovale 19"/>
            <p:cNvSpPr/>
            <p:nvPr/>
          </p:nvSpPr>
          <p:spPr>
            <a:xfrm>
              <a:off x="971600" y="2571750"/>
              <a:ext cx="1440160" cy="864096"/>
            </a:xfrm>
            <a:prstGeom prst="ellipse">
              <a:avLst/>
            </a:prstGeom>
            <a:solidFill>
              <a:srgbClr val="FF6600"/>
            </a:solidFill>
            <a:ln w="76200" cmpd="sng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1187624" y="2499742"/>
              <a:ext cx="10081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err="1" smtClean="0">
                  <a:solidFill>
                    <a:schemeClr val="bg1"/>
                  </a:solidFill>
                </a:rPr>
                <a:t>Spain</a:t>
              </a:r>
              <a:endParaRPr lang="it-IT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155 </a:t>
              </a:r>
              <a:r>
                <a:rPr lang="it-IT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D</a:t>
              </a:r>
              <a:r>
                <a:rPr lang="it-IT" b="1" dirty="0" smtClean="0">
                  <a:solidFill>
                    <a:srgbClr val="FFFFCC"/>
                  </a:solidFill>
                </a:rPr>
                <a:t> 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81.9%</a:t>
              </a:r>
            </a:p>
          </p:txBody>
        </p:sp>
      </p:grpSp>
      <p:grpSp>
        <p:nvGrpSpPr>
          <p:cNvPr id="32" name="Gruppo 31"/>
          <p:cNvGrpSpPr/>
          <p:nvPr/>
        </p:nvGrpSpPr>
        <p:grpSpPr>
          <a:xfrm>
            <a:off x="3203848" y="2211710"/>
            <a:ext cx="1656184" cy="1116124"/>
            <a:chOff x="3203848" y="2211710"/>
            <a:chExt cx="1656184" cy="1116124"/>
          </a:xfrm>
        </p:grpSpPr>
        <p:sp>
          <p:nvSpPr>
            <p:cNvPr id="21" name="Ovale 20"/>
            <p:cNvSpPr/>
            <p:nvPr/>
          </p:nvSpPr>
          <p:spPr>
            <a:xfrm>
              <a:off x="3275856" y="2247714"/>
              <a:ext cx="1440160" cy="1080120"/>
            </a:xfrm>
            <a:prstGeom prst="ellipse">
              <a:avLst/>
            </a:prstGeom>
            <a:solidFill>
              <a:srgbClr val="FF6600"/>
            </a:solidFill>
            <a:ln w="76200" cmpd="sng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3203848" y="2211710"/>
              <a:ext cx="16561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smtClean="0">
                  <a:solidFill>
                    <a:schemeClr val="bg1"/>
                  </a:solidFill>
                </a:rPr>
                <a:t>Italy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151 A 31.1%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176 </a:t>
              </a:r>
              <a:r>
                <a:rPr lang="it-IT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D</a:t>
              </a:r>
              <a:r>
                <a:rPr lang="it-IT" b="1" dirty="0" smtClean="0">
                  <a:solidFill>
                    <a:srgbClr val="FFFFCC"/>
                  </a:solidFill>
                </a:rPr>
                <a:t> 53.4%</a:t>
              </a:r>
            </a:p>
          </p:txBody>
        </p:sp>
      </p:grpSp>
      <p:grpSp>
        <p:nvGrpSpPr>
          <p:cNvPr id="34" name="Gruppo 33"/>
          <p:cNvGrpSpPr/>
          <p:nvPr/>
        </p:nvGrpSpPr>
        <p:grpSpPr>
          <a:xfrm>
            <a:off x="3059832" y="3075806"/>
            <a:ext cx="1296144" cy="1224136"/>
            <a:chOff x="3059832" y="3075806"/>
            <a:chExt cx="1296144" cy="1224136"/>
          </a:xfrm>
        </p:grpSpPr>
        <p:sp>
          <p:nvSpPr>
            <p:cNvPr id="22" name="Ovale 21"/>
            <p:cNvSpPr/>
            <p:nvPr/>
          </p:nvSpPr>
          <p:spPr>
            <a:xfrm>
              <a:off x="3059832" y="3381840"/>
              <a:ext cx="1296144" cy="918102"/>
            </a:xfrm>
            <a:prstGeom prst="ellipse">
              <a:avLst/>
            </a:prstGeom>
            <a:solidFill>
              <a:srgbClr val="FF6600"/>
            </a:solidFill>
            <a:ln w="76200" cmpd="sng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CasellaDiTesto 27"/>
            <p:cNvSpPr txBox="1"/>
            <p:nvPr/>
          </p:nvSpPr>
          <p:spPr>
            <a:xfrm>
              <a:off x="3131841" y="3075806"/>
              <a:ext cx="113364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it-IT" b="1" dirty="0" smtClean="0">
                <a:solidFill>
                  <a:srgbClr val="FFFFCC"/>
                </a:solidFill>
              </a:endParaRPr>
            </a:p>
            <a:p>
              <a:pPr algn="ctr"/>
              <a:r>
                <a:rPr lang="it-IT" b="1" dirty="0" smtClean="0">
                  <a:solidFill>
                    <a:schemeClr val="bg1"/>
                  </a:solidFill>
                </a:rPr>
                <a:t>Tunisia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10 A 30%</a:t>
              </a:r>
            </a:p>
            <a:p>
              <a:pPr algn="ctr"/>
              <a:r>
                <a:rPr lang="it-IT" b="1" dirty="0">
                  <a:solidFill>
                    <a:srgbClr val="FFFFCC"/>
                  </a:solidFill>
                </a:rPr>
                <a:t>7</a:t>
              </a:r>
              <a:r>
                <a:rPr lang="it-IT" b="1" dirty="0" smtClean="0">
                  <a:solidFill>
                    <a:srgbClr val="FFFFCC"/>
                  </a:solidFill>
                </a:rPr>
                <a:t> </a:t>
              </a:r>
              <a:r>
                <a:rPr lang="it-IT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D</a:t>
              </a:r>
              <a:r>
                <a:rPr lang="it-IT" b="1" dirty="0" smtClean="0">
                  <a:solidFill>
                    <a:srgbClr val="FFFFCC"/>
                  </a:solidFill>
                </a:rPr>
                <a:t> 42.8%</a:t>
              </a:r>
            </a:p>
          </p:txBody>
        </p:sp>
      </p:grpSp>
      <p:grpSp>
        <p:nvGrpSpPr>
          <p:cNvPr id="33" name="Gruppo 32"/>
          <p:cNvGrpSpPr/>
          <p:nvPr/>
        </p:nvGrpSpPr>
        <p:grpSpPr>
          <a:xfrm>
            <a:off x="5652120" y="2679762"/>
            <a:ext cx="1440160" cy="1026114"/>
            <a:chOff x="5652120" y="2679762"/>
            <a:chExt cx="1440160" cy="1026114"/>
          </a:xfrm>
        </p:grpSpPr>
        <p:sp>
          <p:nvSpPr>
            <p:cNvPr id="25" name="Ovale 24"/>
            <p:cNvSpPr/>
            <p:nvPr/>
          </p:nvSpPr>
          <p:spPr>
            <a:xfrm>
              <a:off x="5652120" y="2679762"/>
              <a:ext cx="1440160" cy="1026114"/>
            </a:xfrm>
            <a:prstGeom prst="ellipse">
              <a:avLst/>
            </a:prstGeom>
            <a:solidFill>
              <a:srgbClr val="FF6600"/>
            </a:solidFill>
            <a:ln w="76200" cmpd="sng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5868145" y="2715766"/>
              <a:ext cx="98160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err="1" smtClean="0">
                  <a:solidFill>
                    <a:schemeClr val="bg1"/>
                  </a:solidFill>
                </a:rPr>
                <a:t>Turkey</a:t>
              </a:r>
              <a:endParaRPr lang="it-IT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56 </a:t>
              </a:r>
              <a:r>
                <a:rPr lang="it-IT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D</a:t>
              </a:r>
              <a:r>
                <a:rPr lang="it-IT" b="1" dirty="0" smtClean="0">
                  <a:solidFill>
                    <a:srgbClr val="FFFFCC"/>
                  </a:solidFill>
                </a:rPr>
                <a:t> </a:t>
              </a:r>
            </a:p>
            <a:p>
              <a:pPr algn="ctr"/>
              <a:r>
                <a:rPr lang="it-IT" b="1" dirty="0" smtClean="0">
                  <a:solidFill>
                    <a:srgbClr val="FFFFCC"/>
                  </a:solidFill>
                </a:rPr>
                <a:t>35.7%</a:t>
              </a:r>
            </a:p>
          </p:txBody>
        </p:sp>
      </p:grpSp>
      <p:sp>
        <p:nvSpPr>
          <p:cNvPr id="30" name="Ovale 29"/>
          <p:cNvSpPr/>
          <p:nvPr/>
        </p:nvSpPr>
        <p:spPr>
          <a:xfrm>
            <a:off x="4355976" y="1383618"/>
            <a:ext cx="3528392" cy="918102"/>
          </a:xfrm>
          <a:prstGeom prst="ellipse">
            <a:avLst/>
          </a:prstGeom>
          <a:solidFill>
            <a:srgbClr val="FF6600"/>
          </a:solidFill>
          <a:ln w="762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bg1"/>
                </a:solidFill>
              </a:rPr>
              <a:t>MED</a:t>
            </a:r>
            <a:r>
              <a:rPr lang="it-IT" b="1" dirty="0" smtClean="0"/>
              <a:t>   </a:t>
            </a:r>
            <a:r>
              <a:rPr lang="it-IT" b="1" dirty="0" smtClean="0">
                <a:solidFill>
                  <a:srgbClr val="FFFFCC"/>
                </a:solidFill>
              </a:rPr>
              <a:t>187 A 31.1%</a:t>
            </a:r>
          </a:p>
          <a:p>
            <a:pPr algn="ctr"/>
            <a:r>
              <a:rPr lang="it-IT" b="1" dirty="0" smtClean="0">
                <a:solidFill>
                  <a:srgbClr val="FFFFCC"/>
                </a:solidFill>
              </a:rPr>
              <a:t>              4424 </a:t>
            </a:r>
            <a:r>
              <a:rPr lang="it-IT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D</a:t>
            </a:r>
            <a:r>
              <a:rPr lang="it-IT" b="1" dirty="0" smtClean="0">
                <a:solidFill>
                  <a:srgbClr val="FFFFCC"/>
                </a:solidFill>
              </a:rPr>
              <a:t> 63.2% </a:t>
            </a:r>
            <a:endParaRPr lang="it-IT" b="1" dirty="0">
              <a:solidFill>
                <a:srgbClr val="FFFFCC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020272" y="249493"/>
            <a:ext cx="1728192" cy="95410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A=</a:t>
            </a:r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Alive</a:t>
            </a:r>
            <a:endParaRPr lang="it-IT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D=Dead</a:t>
            </a:r>
            <a:endParaRPr lang="it-IT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%= </a:t>
            </a:r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Frequency</a:t>
            </a:r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of</a:t>
            </a:r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occurrance</a:t>
            </a:r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it-IT" sz="1400" b="1" dirty="0" err="1" smtClean="0">
                <a:solidFill>
                  <a:schemeClr val="accent6">
                    <a:lumMod val="75000"/>
                  </a:schemeClr>
                </a:solidFill>
              </a:rPr>
              <a:t>FO%</a:t>
            </a:r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it-IT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31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9532" y="234215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Rectangle 22"/>
          <p:cNvSpPr/>
          <p:nvPr/>
        </p:nvSpPr>
        <p:spPr>
          <a:xfrm>
            <a:off x="611560" y="362659"/>
            <a:ext cx="698477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What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INDICIT </a:t>
            </a:r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is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32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going</a:t>
            </a:r>
            <a:r>
              <a:rPr lang="fr-FR" sz="32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to do?</a:t>
            </a:r>
            <a:endParaRPr lang="fr-FR" sz="32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Immagine 1" descr="DSC_0359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2067694"/>
            <a:ext cx="3248640" cy="2232248"/>
          </a:xfrm>
          <a:prstGeom prst="rect">
            <a:avLst/>
          </a:prstGeom>
          <a:ln>
            <a:noFill/>
          </a:ln>
        </p:spPr>
      </p:pic>
      <p:pic>
        <p:nvPicPr>
          <p:cNvPr id="3" name="Immagine 2" descr="Portici 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1" y="2067694"/>
            <a:ext cx="3744415" cy="2246906"/>
          </a:xfrm>
          <a:prstGeom prst="rect">
            <a:avLst/>
          </a:prstGeom>
          <a:ln>
            <a:noFill/>
          </a:ln>
        </p:spPr>
      </p:pic>
      <p:sp>
        <p:nvSpPr>
          <p:cNvPr id="14" name="CasellaDiTesto 13"/>
          <p:cNvSpPr txBox="1"/>
          <p:nvPr/>
        </p:nvSpPr>
        <p:spPr>
          <a:xfrm>
            <a:off x="611560" y="951570"/>
            <a:ext cx="7632848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Validation and implementation of the baseline and define the TRESHOLD VALUES  for the GES </a:t>
            </a:r>
            <a:endParaRPr lang="it-IT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39552" y="4587974"/>
            <a:ext cx="4968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 smtClean="0">
                <a:solidFill>
                  <a:srgbClr val="FF6600"/>
                </a:solidFill>
              </a:rPr>
              <a:t>Photos</a:t>
            </a:r>
            <a:r>
              <a:rPr lang="it-IT" sz="1100" dirty="0" smtClean="0">
                <a:solidFill>
                  <a:srgbClr val="FF6600"/>
                </a:solidFill>
              </a:rPr>
              <a:t> (INDICIT </a:t>
            </a:r>
            <a:r>
              <a:rPr lang="it-IT" sz="1100" dirty="0" err="1" smtClean="0">
                <a:solidFill>
                  <a:srgbClr val="FF6600"/>
                </a:solidFill>
              </a:rPr>
              <a:t>Gallery</a:t>
            </a:r>
            <a:r>
              <a:rPr lang="it-IT" sz="1100" dirty="0" smtClean="0">
                <a:solidFill>
                  <a:srgbClr val="FF6600"/>
                </a:solidFill>
              </a:rPr>
              <a:t>): https://indicit-europa.eu/gallery/</a:t>
            </a:r>
            <a:endParaRPr lang="it-IT" sz="11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6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3528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Rectangle 22"/>
          <p:cNvSpPr/>
          <p:nvPr/>
        </p:nvSpPr>
        <p:spPr>
          <a:xfrm>
            <a:off x="935088" y="411510"/>
            <a:ext cx="745333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800" b="1" dirty="0" smtClean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fr-FR" sz="28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possible </a:t>
            </a:r>
            <a:r>
              <a:rPr lang="fr-FR" sz="28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ways</a:t>
            </a:r>
            <a:r>
              <a:rPr lang="fr-FR" sz="28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in discussion for the MED SEA </a:t>
            </a:r>
          </a:p>
          <a:p>
            <a:pPr algn="ctr"/>
            <a:r>
              <a:rPr lang="fr-FR" sz="16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fr-FR" sz="1600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according</a:t>
            </a:r>
            <a:r>
              <a:rPr lang="fr-FR" sz="1600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to Matiddi </a:t>
            </a:r>
            <a:r>
              <a:rPr lang="fr-FR" sz="1600" i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et al</a:t>
            </a:r>
            <a:r>
              <a:rPr lang="fr-FR" sz="1600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., 2017</a:t>
            </a:r>
            <a:r>
              <a:rPr lang="fr-FR" sz="16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r>
              <a:rPr lang="fr-FR" sz="28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fr-FR" sz="28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683568" y="3003798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aseline="30000" dirty="0" smtClean="0">
                <a:solidFill>
                  <a:srgbClr val="FF6600"/>
                </a:solidFill>
              </a:rPr>
              <a:t>“</a:t>
            </a:r>
            <a:r>
              <a:rPr lang="en-US" sz="2000" dirty="0" smtClean="0">
                <a:solidFill>
                  <a:srgbClr val="FF6600"/>
                </a:solidFill>
              </a:rPr>
              <a:t>There </a:t>
            </a:r>
            <a:r>
              <a:rPr lang="en-US" sz="2000" dirty="0">
                <a:solidFill>
                  <a:srgbClr val="FF6600"/>
                </a:solidFill>
              </a:rPr>
              <a:t>should be less than X% of loggerheads having Y g or more plastic in the stomach in samples of 50-100 stranded loggerheads from each </a:t>
            </a:r>
            <a:r>
              <a:rPr lang="en-US" sz="2000" dirty="0" smtClean="0">
                <a:solidFill>
                  <a:srgbClr val="FF6600"/>
                </a:solidFill>
              </a:rPr>
              <a:t>area”</a:t>
            </a:r>
            <a:r>
              <a:rPr lang="en-US" sz="2000" dirty="0">
                <a:solidFill>
                  <a:srgbClr val="FF6600"/>
                </a:solidFill>
              </a:rPr>
              <a:t>, where Y is the average value of plastic ingested and X% the percentage of sea turtles with more grams of plastic than Y.</a:t>
            </a:r>
            <a:endParaRPr lang="it-IT" sz="2000" dirty="0">
              <a:solidFill>
                <a:srgbClr val="FF6600"/>
              </a:solidFill>
            </a:endParaRPr>
          </a:p>
        </p:txBody>
      </p:sp>
      <p:grpSp>
        <p:nvGrpSpPr>
          <p:cNvPr id="23" name="Gruppo 22"/>
          <p:cNvGrpSpPr/>
          <p:nvPr/>
        </p:nvGrpSpPr>
        <p:grpSpPr>
          <a:xfrm>
            <a:off x="971600" y="1101973"/>
            <a:ext cx="6768752" cy="461665"/>
            <a:chOff x="611560" y="843558"/>
            <a:chExt cx="6768752" cy="461665"/>
          </a:xfrm>
        </p:grpSpPr>
        <p:sp>
          <p:nvSpPr>
            <p:cNvPr id="19" name="CasellaDiTesto 18"/>
            <p:cNvSpPr txBox="1"/>
            <p:nvPr/>
          </p:nvSpPr>
          <p:spPr>
            <a:xfrm>
              <a:off x="611560" y="843558"/>
              <a:ext cx="10333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1° way</a:t>
              </a:r>
              <a:endParaRPr lang="it-IT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20" name="Freccia a destra 19"/>
            <p:cNvSpPr/>
            <p:nvPr/>
          </p:nvSpPr>
          <p:spPr>
            <a:xfrm>
              <a:off x="1619672" y="987574"/>
              <a:ext cx="648072" cy="288032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2339752" y="843558"/>
              <a:ext cx="504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Relating to the weight </a:t>
              </a:r>
              <a:r>
                <a:rPr 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(</a:t>
              </a:r>
              <a:r>
                <a:rPr lang="en-US" sz="2400" dirty="0" err="1" smtClean="0">
                  <a:solidFill>
                    <a:schemeClr val="accent5">
                      <a:lumMod val="75000"/>
                    </a:schemeClr>
                  </a:solidFill>
                </a:rPr>
                <a:t>gr</a:t>
              </a:r>
              <a:r>
                <a:rPr 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 of litter) </a:t>
              </a:r>
              <a:endParaRPr 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22" name="CasellaDiTesto 21"/>
          <p:cNvSpPr txBox="1"/>
          <p:nvPr/>
        </p:nvSpPr>
        <p:spPr>
          <a:xfrm>
            <a:off x="467544" y="1608351"/>
            <a:ext cx="79208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Establish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the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clearest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area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of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the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Mediterranean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Sea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using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the minimum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average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value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of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our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dataset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</a:p>
          <a:p>
            <a:pPr algn="ctr"/>
            <a:endParaRPr lang="it-IT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This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value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could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be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our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threshold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“Sample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size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(e.g. N&gt;50)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will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be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tested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”</a:t>
            </a:r>
          </a:p>
          <a:p>
            <a:pPr algn="ctr"/>
            <a:endParaRPr lang="it-IT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83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3528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 smtClean="0">
              <a:solidFill>
                <a:srgbClr val="000000"/>
              </a:solidFill>
            </a:endParaRPr>
          </a:p>
          <a:p>
            <a:pPr algn="ctr"/>
            <a:r>
              <a:rPr lang="it-IT" sz="2400" baseline="30000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This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value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could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be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our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threshold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“Sample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size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(e.g. N&gt;50)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will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be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tested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”</a:t>
            </a:r>
            <a:endParaRPr lang="it-IT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CasellaDiTesto 17"/>
          <p:cNvSpPr txBox="1"/>
          <p:nvPr/>
        </p:nvSpPr>
        <p:spPr>
          <a:xfrm>
            <a:off x="827584" y="3243629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solidFill>
                  <a:srgbClr val="FF6600"/>
                </a:solidFill>
              </a:rPr>
              <a:t>There should be less than X% of loggerheads having more plastic grams than food remains (</a:t>
            </a:r>
            <a:r>
              <a:rPr lang="en-US" dirty="0" err="1" smtClean="0">
                <a:solidFill>
                  <a:srgbClr val="FF6600"/>
                </a:solidFill>
              </a:rPr>
              <a:t>Foo</a:t>
            </a:r>
            <a:r>
              <a:rPr lang="en-US" dirty="0" smtClean="0">
                <a:solidFill>
                  <a:srgbClr val="FF6600"/>
                </a:solidFill>
              </a:rPr>
              <a:t>) in the stomach in samples of 50-100 stranded loggerheads from each sub-region”, where there is no fixed value. Plastic grams are compared with food remain for each loggerhead.</a:t>
            </a:r>
            <a:endParaRPr lang="it-IT" sz="2000" dirty="0">
              <a:solidFill>
                <a:srgbClr val="FF6600"/>
              </a:solidFill>
            </a:endParaRPr>
          </a:p>
        </p:txBody>
      </p:sp>
      <p:grpSp>
        <p:nvGrpSpPr>
          <p:cNvPr id="23" name="Gruppo 22"/>
          <p:cNvGrpSpPr/>
          <p:nvPr/>
        </p:nvGrpSpPr>
        <p:grpSpPr>
          <a:xfrm>
            <a:off x="1043608" y="957957"/>
            <a:ext cx="6768752" cy="461665"/>
            <a:chOff x="611560" y="843558"/>
            <a:chExt cx="6768752" cy="461665"/>
          </a:xfrm>
        </p:grpSpPr>
        <p:sp>
          <p:nvSpPr>
            <p:cNvPr id="19" name="CasellaDiTesto 18"/>
            <p:cNvSpPr txBox="1"/>
            <p:nvPr/>
          </p:nvSpPr>
          <p:spPr>
            <a:xfrm>
              <a:off x="611560" y="843558"/>
              <a:ext cx="10333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2° way</a:t>
              </a:r>
              <a:endParaRPr lang="it-IT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20" name="Freccia a destra 19"/>
            <p:cNvSpPr/>
            <p:nvPr/>
          </p:nvSpPr>
          <p:spPr>
            <a:xfrm>
              <a:off x="1619672" y="987574"/>
              <a:ext cx="648072" cy="288032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2339752" y="843558"/>
              <a:ext cx="504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Relating to the weight </a:t>
              </a:r>
              <a:r>
                <a:rPr 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(</a:t>
              </a:r>
              <a:r>
                <a:rPr lang="en-US" sz="2400" dirty="0" err="1" smtClean="0">
                  <a:solidFill>
                    <a:schemeClr val="accent5">
                      <a:lumMod val="75000"/>
                    </a:schemeClr>
                  </a:solidFill>
                </a:rPr>
                <a:t>gr</a:t>
              </a:r>
              <a:r>
                <a:rPr 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 of litter) </a:t>
              </a:r>
              <a:endParaRPr 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CasellaDiTesto 13"/>
          <p:cNvSpPr txBox="1"/>
          <p:nvPr/>
        </p:nvSpPr>
        <p:spPr>
          <a:xfrm>
            <a:off x="1043608" y="1484079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Establish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the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percentage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of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affected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turtles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FO%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plastic&gt;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food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) on the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entire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dataset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in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order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to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define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baseline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of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the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chosen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area.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Evaluate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the minimum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percentage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in the </a:t>
            </a:r>
            <a:r>
              <a:rPr lang="it-IT" sz="2000" dirty="0" err="1" smtClean="0">
                <a:solidFill>
                  <a:schemeClr val="accent5">
                    <a:lumMod val="75000"/>
                  </a:schemeClr>
                </a:solidFill>
              </a:rPr>
              <a:t>chosen</a:t>
            </a:r>
            <a:r>
              <a:rPr lang="it-IT" sz="2000" dirty="0" smtClean="0">
                <a:solidFill>
                  <a:schemeClr val="accent5">
                    <a:lumMod val="75000"/>
                  </a:schemeClr>
                </a:solidFill>
              </a:rPr>
              <a:t> area.</a:t>
            </a:r>
          </a:p>
        </p:txBody>
      </p:sp>
      <p:sp>
        <p:nvSpPr>
          <p:cNvPr id="24" name="Rectangle 22"/>
          <p:cNvSpPr/>
          <p:nvPr/>
        </p:nvSpPr>
        <p:spPr>
          <a:xfrm>
            <a:off x="935088" y="411510"/>
            <a:ext cx="745333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800" b="1" dirty="0" smtClean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fr-FR" sz="28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possible </a:t>
            </a:r>
            <a:r>
              <a:rPr lang="fr-FR" sz="28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ways</a:t>
            </a:r>
            <a:r>
              <a:rPr lang="fr-FR" sz="28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in discussion for the MED SEA </a:t>
            </a:r>
          </a:p>
          <a:p>
            <a:pPr algn="ctr"/>
            <a:r>
              <a:rPr lang="fr-FR" sz="16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fr-FR" sz="1600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according</a:t>
            </a:r>
            <a:r>
              <a:rPr lang="fr-FR" sz="1600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to Matiddi </a:t>
            </a:r>
            <a:r>
              <a:rPr lang="fr-FR" sz="1600" i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et al</a:t>
            </a:r>
            <a:r>
              <a:rPr lang="fr-FR" sz="1600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., 2017</a:t>
            </a:r>
            <a:r>
              <a:rPr lang="fr-FR" sz="16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r>
              <a:rPr lang="fr-FR" sz="28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fr-FR" sz="28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83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9532" y="234215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3" name="Rectangle 22"/>
          <p:cNvSpPr/>
          <p:nvPr/>
        </p:nvSpPr>
        <p:spPr>
          <a:xfrm>
            <a:off x="899592" y="195486"/>
            <a:ext cx="6984776" cy="540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Call for </a:t>
            </a:r>
            <a:r>
              <a:rPr lang="fr-FR" sz="4000" b="1" dirty="0" err="1" smtClean="0">
                <a:solidFill>
                  <a:srgbClr val="FF6600"/>
                </a:solidFill>
                <a:latin typeface="Calibri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you</a:t>
            </a:r>
            <a:endParaRPr lang="fr-FR" sz="4000" b="1" dirty="0">
              <a:solidFill>
                <a:srgbClr val="FF6600"/>
              </a:solidFill>
              <a:latin typeface="Calibri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611560" y="687343"/>
            <a:ext cx="6480720" cy="421653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it-IT" sz="2800" b="1" dirty="0" smtClean="0">
                <a:solidFill>
                  <a:schemeClr val="accent5">
                    <a:lumMod val="75000"/>
                  </a:schemeClr>
                </a:solidFill>
              </a:rPr>
              <a:t>WE are  building </a:t>
            </a:r>
            <a:r>
              <a:rPr lang="it-IT" sz="2800" b="1" dirty="0" err="1" smtClean="0">
                <a:solidFill>
                  <a:schemeClr val="accent5">
                    <a:lumMod val="75000"/>
                  </a:schemeClr>
                </a:solidFill>
              </a:rPr>
              <a:t>an</a:t>
            </a:r>
            <a:r>
              <a:rPr lang="it-IT" sz="2800" b="1" dirty="0" smtClean="0">
                <a:solidFill>
                  <a:schemeClr val="accent5">
                    <a:lumMod val="75000"/>
                  </a:schemeClr>
                </a:solidFill>
              </a:rPr>
              <a:t> International network </a:t>
            </a:r>
          </a:p>
          <a:p>
            <a:pPr lvl="0" algn="just"/>
            <a:endParaRPr lang="it-IT" sz="2800" b="1" dirty="0" smtClean="0">
              <a:solidFill>
                <a:schemeClr val="accent5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algn="just"/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Mediterranean and European researchers and sea turtle rescue </a:t>
            </a:r>
            <a:r>
              <a:rPr lang="en-US" sz="2800" b="1" dirty="0" err="1" smtClean="0">
                <a:solidFill>
                  <a:schemeClr val="accent5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centres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are invited to contact INDICIT partners in order to join this international network.</a:t>
            </a:r>
          </a:p>
          <a:p>
            <a:pPr lvl="0" algn="just"/>
            <a:r>
              <a:rPr lang="it-IT" sz="2000" dirty="0" smtClean="0">
                <a:solidFill>
                  <a:srgbClr val="00B0F0"/>
                </a:solidFill>
                <a:hlinkClick r:id="rId5"/>
              </a:rPr>
              <a:t>coordination@indicit-europa.eu</a:t>
            </a:r>
            <a:endParaRPr lang="it-IT" sz="2000" dirty="0" smtClean="0">
              <a:solidFill>
                <a:srgbClr val="00B0F0"/>
              </a:solidFill>
            </a:endParaRPr>
          </a:p>
          <a:p>
            <a:pPr lvl="0" algn="just"/>
            <a:r>
              <a:rPr lang="it-IT" sz="2000" dirty="0" smtClean="0">
                <a:solidFill>
                  <a:srgbClr val="00B0F0"/>
                </a:solidFill>
                <a:hlinkClick r:id="rId6"/>
              </a:rPr>
              <a:t>communication@indicit-europa.eu</a:t>
            </a:r>
            <a:endParaRPr lang="it-IT" sz="2000" dirty="0" smtClean="0">
              <a:solidFill>
                <a:srgbClr val="00B0F0"/>
              </a:solidFill>
            </a:endParaRPr>
          </a:p>
          <a:p>
            <a:pPr lvl="0" algn="just"/>
            <a:endParaRPr lang="it-IT" sz="2400" dirty="0" smtClean="0">
              <a:solidFill>
                <a:srgbClr val="FF6600"/>
              </a:solidFill>
            </a:endParaRPr>
          </a:p>
          <a:p>
            <a:pPr lvl="0" algn="just"/>
            <a:endParaRPr lang="it-IT" sz="2800" dirty="0">
              <a:solidFill>
                <a:srgbClr val="FF6600"/>
              </a:solidFill>
            </a:endParaRPr>
          </a:p>
        </p:txBody>
      </p:sp>
      <p:pic>
        <p:nvPicPr>
          <p:cNvPr id="19" name="Picture 9" descr="Risultati immagini per network clip ar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1059582"/>
            <a:ext cx="864096" cy="693156"/>
          </a:xfrm>
          <a:prstGeom prst="rect">
            <a:avLst/>
          </a:prstGeom>
          <a:noFill/>
        </p:spPr>
      </p:pic>
      <p:grpSp>
        <p:nvGrpSpPr>
          <p:cNvPr id="21" name="Gruppo 20"/>
          <p:cNvGrpSpPr/>
          <p:nvPr/>
        </p:nvGrpSpPr>
        <p:grpSpPr>
          <a:xfrm>
            <a:off x="7524328" y="1167594"/>
            <a:ext cx="792088" cy="540060"/>
            <a:chOff x="4283968" y="2276872"/>
            <a:chExt cx="648072" cy="648072"/>
          </a:xfrm>
        </p:grpSpPr>
        <p:sp>
          <p:nvSpPr>
            <p:cNvPr id="22" name="Ovale 21"/>
            <p:cNvSpPr/>
            <p:nvPr/>
          </p:nvSpPr>
          <p:spPr>
            <a:xfrm>
              <a:off x="4283968" y="2348880"/>
              <a:ext cx="144016" cy="144016"/>
            </a:xfrm>
            <a:prstGeom prst="ellipse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Fusione 23"/>
            <p:cNvSpPr/>
            <p:nvPr/>
          </p:nvSpPr>
          <p:spPr>
            <a:xfrm>
              <a:off x="4427984" y="2636912"/>
              <a:ext cx="144016" cy="144016"/>
            </a:xfrm>
            <a:prstGeom prst="flowChartMerg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Esplosione 1 24"/>
            <p:cNvSpPr/>
            <p:nvPr/>
          </p:nvSpPr>
          <p:spPr>
            <a:xfrm>
              <a:off x="4499992" y="2348880"/>
              <a:ext cx="144016" cy="144016"/>
            </a:xfrm>
            <a:prstGeom prst="irregularSeal1">
              <a:avLst/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Luna 25"/>
            <p:cNvSpPr/>
            <p:nvPr/>
          </p:nvSpPr>
          <p:spPr>
            <a:xfrm>
              <a:off x="4283968" y="2636912"/>
              <a:ext cx="72008" cy="144016"/>
            </a:xfrm>
            <a:prstGeom prst="moon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Arco a tutto sesto 26"/>
            <p:cNvSpPr/>
            <p:nvPr/>
          </p:nvSpPr>
          <p:spPr>
            <a:xfrm>
              <a:off x="4788024" y="2564904"/>
              <a:ext cx="144016" cy="72008"/>
            </a:xfrm>
            <a:prstGeom prst="blockArc">
              <a:avLst/>
            </a:prstGeom>
            <a:solidFill>
              <a:srgbClr val="00B05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28" name="Torta 27"/>
            <p:cNvSpPr/>
            <p:nvPr/>
          </p:nvSpPr>
          <p:spPr>
            <a:xfrm>
              <a:off x="4788024" y="2276872"/>
              <a:ext cx="144016" cy="144016"/>
            </a:xfrm>
            <a:prstGeom prst="pi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29" name="Anello 28"/>
            <p:cNvSpPr/>
            <p:nvPr/>
          </p:nvSpPr>
          <p:spPr>
            <a:xfrm>
              <a:off x="4644008" y="2780928"/>
              <a:ext cx="144016" cy="144016"/>
            </a:xfrm>
            <a:prstGeom prst="donu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30" name="Ordinamento 29"/>
            <p:cNvSpPr/>
            <p:nvPr/>
          </p:nvSpPr>
          <p:spPr>
            <a:xfrm>
              <a:off x="4860032" y="2708920"/>
              <a:ext cx="72008" cy="144016"/>
            </a:xfrm>
            <a:prstGeom prst="flowChartSor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31" name="Immagine 30" descr="turtle-310008_960_72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32240" y="195486"/>
            <a:ext cx="2267744" cy="923043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611560" y="4227934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6600"/>
                </a:solidFill>
              </a:rPr>
              <a:t>MEDITERRANEAN</a:t>
            </a:r>
            <a:r>
              <a:rPr lang="it-IT" dirty="0" smtClean="0"/>
              <a:t>: </a:t>
            </a:r>
            <a:r>
              <a:rPr lang="it-IT" dirty="0" smtClean="0">
                <a:hlinkClick r:id="rId9"/>
              </a:rPr>
              <a:t>marco.matiddi@isprambiente.it</a:t>
            </a:r>
            <a:endParaRPr lang="it-IT" dirty="0" smtClean="0"/>
          </a:p>
          <a:p>
            <a:r>
              <a:rPr lang="it-IT" dirty="0" smtClean="0">
                <a:solidFill>
                  <a:srgbClr val="00B0F0"/>
                </a:solidFill>
              </a:rPr>
              <a:t>ATLANTIC</a:t>
            </a:r>
            <a:r>
              <a:rPr lang="it-IT" dirty="0" smtClean="0"/>
              <a:t> : </a:t>
            </a:r>
            <a:r>
              <a:rPr lang="it-IT" dirty="0" smtClean="0">
                <a:hlinkClick r:id="rId10"/>
              </a:rPr>
              <a:t>carettana@gmail.com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4104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" y="1"/>
            <a:ext cx="9144000" cy="5143499"/>
          </a:xfrm>
          <a:prstGeom prst="rect">
            <a:avLst/>
          </a:prstGeom>
          <a:blipFill dpi="0" rotWithShape="1">
            <a:blip r:embed="rId2" cstate="print">
              <a:alphaModFix amt="9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1565296" y="870560"/>
            <a:ext cx="6013411" cy="3402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b="1" dirty="0" smtClean="0">
              <a:solidFill>
                <a:schemeClr val="accent4"/>
              </a:solidFill>
            </a:endParaRPr>
          </a:p>
          <a:p>
            <a:pPr algn="ctr"/>
            <a:endParaRPr lang="fr-FR" sz="4000" b="1" dirty="0">
              <a:solidFill>
                <a:schemeClr val="accent4"/>
              </a:solidFill>
            </a:endParaRPr>
          </a:p>
          <a:p>
            <a:pPr algn="ctr"/>
            <a:r>
              <a:rPr lang="fr-FR" sz="4000" b="1" dirty="0" err="1" smtClean="0">
                <a:solidFill>
                  <a:schemeClr val="accent4"/>
                </a:solidFill>
                <a:latin typeface="Segoe UI Light" panose="020B0502040204020203" pitchFamily="34" charset="0"/>
              </a:rPr>
              <a:t>Thanks</a:t>
            </a:r>
            <a:endParaRPr lang="fr-FR" sz="4000" b="1" dirty="0" smtClean="0">
              <a:solidFill>
                <a:schemeClr val="accent4"/>
              </a:solidFill>
              <a:latin typeface="Segoe UI Light" panose="020B0502040204020203" pitchFamily="34" charset="0"/>
            </a:endParaRPr>
          </a:p>
          <a:p>
            <a:pPr algn="ctr"/>
            <a:endParaRPr lang="fr-FR" sz="4000" b="1" dirty="0">
              <a:solidFill>
                <a:schemeClr val="accent4"/>
              </a:solidFill>
            </a:endParaRPr>
          </a:p>
          <a:p>
            <a:pPr algn="ctr"/>
            <a:endParaRPr lang="fr-FR" sz="4000" b="1" dirty="0" smtClean="0">
              <a:solidFill>
                <a:schemeClr val="accent4"/>
              </a:solidFill>
            </a:endParaRPr>
          </a:p>
          <a:p>
            <a:pPr algn="ctr"/>
            <a:endParaRPr lang="fr-FR" sz="4000" b="1" dirty="0">
              <a:solidFill>
                <a:schemeClr val="accent4"/>
              </a:solidFill>
            </a:endParaRPr>
          </a:p>
          <a:p>
            <a:pPr algn="ctr"/>
            <a:endParaRPr lang="fr-FR" sz="4000" b="1" dirty="0">
              <a:solidFill>
                <a:schemeClr val="accent4"/>
              </a:solidFill>
            </a:endParaRPr>
          </a:p>
        </p:txBody>
      </p:sp>
      <p:pic>
        <p:nvPicPr>
          <p:cNvPr id="12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6515" y="3186885"/>
            <a:ext cx="1194820" cy="59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/>
        </p:nvSpPr>
        <p:spPr>
          <a:xfrm>
            <a:off x="2843809" y="3943277"/>
            <a:ext cx="3672409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GA n°11.0661/2016/748064/SUB/ENV.C2</a:t>
            </a:r>
            <a:br>
              <a:rPr lang="fr-FR" sz="14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</a:b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8894" y="3165816"/>
            <a:ext cx="1780878" cy="6138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38515"/>
            <a:ext cx="393670" cy="29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Résultat de recherche d'images pour &quot;mnhn logo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2276" y="2444236"/>
            <a:ext cx="400044" cy="3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6" t="1884" r="68546" b="3006"/>
          <a:stretch/>
        </p:blipFill>
        <p:spPr bwMode="auto">
          <a:xfrm>
            <a:off x="4067944" y="2459469"/>
            <a:ext cx="384884" cy="32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 descr="C:\Users\jmoussier\Downloads\HCMR logo (high res)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67272"/>
            <a:ext cx="432048" cy="3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75" r="16048" b="20852"/>
          <a:stretch/>
        </p:blipFill>
        <p:spPr bwMode="auto">
          <a:xfrm>
            <a:off x="4716016" y="2386477"/>
            <a:ext cx="504056" cy="40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24" t="5624" r="10131" b="6142"/>
          <a:stretch/>
        </p:blipFill>
        <p:spPr bwMode="auto">
          <a:xfrm>
            <a:off x="5436096" y="2421348"/>
            <a:ext cx="504056" cy="38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2" descr="https://indicit-europa.eu/cms/wp-content/uploads/2017/05/DEKAME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9" y="2431996"/>
            <a:ext cx="450427" cy="3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https://indicit-europa.eu/cms/wp-content/uploads/2017/05/logo_IAMC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97432"/>
            <a:ext cx="591339" cy="23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750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512" y="195486"/>
            <a:ext cx="856895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155926"/>
            <a:ext cx="611325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6256" y="4083918"/>
            <a:ext cx="815404" cy="42754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CasellaDiTesto 30"/>
          <p:cNvSpPr txBox="1"/>
          <p:nvPr/>
        </p:nvSpPr>
        <p:spPr>
          <a:xfrm>
            <a:off x="2843808" y="195486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Why INDICIT PROJECT?</a:t>
            </a:r>
            <a:endParaRPr lang="it-IT" sz="2800" dirty="0">
              <a:solidFill>
                <a:srgbClr val="FF6600"/>
              </a:solidFill>
            </a:endParaRPr>
          </a:p>
        </p:txBody>
      </p:sp>
      <p:pic>
        <p:nvPicPr>
          <p:cNvPr id="35842" name="Picture 2" descr="Risultati immagini per tartaruga marina punto inerrogativo clip art ?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95486"/>
            <a:ext cx="1296144" cy="936104"/>
          </a:xfrm>
          <a:prstGeom prst="rect">
            <a:avLst/>
          </a:prstGeom>
          <a:noFill/>
        </p:spPr>
      </p:pic>
      <p:sp>
        <p:nvSpPr>
          <p:cNvPr id="37" name="Rectangle 2"/>
          <p:cNvSpPr/>
          <p:nvPr/>
        </p:nvSpPr>
        <p:spPr>
          <a:xfrm>
            <a:off x="702832" y="1711572"/>
            <a:ext cx="79016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 smtClean="0"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 smtClean="0"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403244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" name="CasellaDiTesto 38"/>
          <p:cNvSpPr txBox="1"/>
          <p:nvPr/>
        </p:nvSpPr>
        <p:spPr>
          <a:xfrm>
            <a:off x="395536" y="1131590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The Marine Strategy Framework Directive (MSFD)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aims to achieve the protection of marine environment across Europe, with the objective of 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achieving the Good Environmental Status (GES) by 2020. </a:t>
            </a:r>
            <a:endParaRPr lang="it-IT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>
            <a:off x="323528" y="1923678"/>
            <a:ext cx="3024336" cy="3096344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400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11 GES DESCRIPTORS</a:t>
            </a:r>
          </a:p>
          <a:p>
            <a:pPr marL="342900" indent="-342900">
              <a:lnSpc>
                <a:spcPct val="98000"/>
              </a:lnSpc>
              <a:spcAft>
                <a:spcPts val="575"/>
              </a:spcAft>
              <a:buClrTx/>
              <a:buFontTx/>
              <a:buAutoNum type="arabicPeriod"/>
            </a:pP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BIODIVERSITY</a:t>
            </a:r>
          </a:p>
          <a:p>
            <a:pPr marL="342900" indent="-342900">
              <a:lnSpc>
                <a:spcPct val="98000"/>
              </a:lnSpc>
              <a:spcAft>
                <a:spcPts val="575"/>
              </a:spcAft>
              <a:buClrTx/>
            </a:pP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NON-INDIGENOUS SPECIES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COMMERCIAL FISH &amp; SHELLFISH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4.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FOOD WEBS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EUTROPHICATION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6.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SEA-FLOOR INTEGRITY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7.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HYDROGRAPHICAL CONDITIONS  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8.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CONTAMINANTS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9.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CONTAMINANTS IN SEAFOOD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10. </a:t>
            </a:r>
            <a:r>
              <a:rPr lang="fr-FR" altLang="fr-FR" sz="1200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MARINE LITTER</a:t>
            </a:r>
            <a:endParaRPr lang="fr-FR" altLang="fr-FR" sz="1200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  <a:spcAft>
                <a:spcPts val="575"/>
              </a:spcAft>
              <a:buClrTx/>
              <a:buFontTx/>
              <a:buNone/>
            </a:pPr>
            <a:r>
              <a:rPr lang="fr-FR" altLang="fr-FR" sz="1200" b="1" dirty="0">
                <a:latin typeface="Calibri" panose="020F0502020204030204" pitchFamily="34" charset="0"/>
                <a:cs typeface="Arial" panose="020B0604020202020204" pitchFamily="34" charset="0"/>
              </a:rPr>
              <a:t>11. </a:t>
            </a:r>
            <a:r>
              <a:rPr lang="fr-FR" altLang="fr-FR" sz="1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ENERGY, UNDERWATER NOISE</a:t>
            </a:r>
            <a:endParaRPr lang="fr-FR" altLang="fr-FR" sz="1200" b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3779912" y="3651870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6600"/>
                </a:solidFill>
              </a:rPr>
              <a:t>Descriptor 10</a:t>
            </a:r>
          </a:p>
          <a:p>
            <a:pPr algn="ctr"/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Properties and quantities of marine litter do not cause harm to the coastal and marine environment</a:t>
            </a:r>
            <a:endParaRPr lang="it-IT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2" name="Freccia a destra 41"/>
          <p:cNvSpPr/>
          <p:nvPr/>
        </p:nvSpPr>
        <p:spPr>
          <a:xfrm>
            <a:off x="3419872" y="3723878"/>
            <a:ext cx="79208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CasellaDiTesto 42"/>
          <p:cNvSpPr txBox="1"/>
          <p:nvPr/>
        </p:nvSpPr>
        <p:spPr>
          <a:xfrm>
            <a:off x="1259632" y="555526"/>
            <a:ext cx="698477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000" b="1" dirty="0" err="1" smtClean="0">
                <a:solidFill>
                  <a:srgbClr val="002060"/>
                </a:solidFill>
              </a:rPr>
              <a:t>To</a:t>
            </a:r>
            <a:r>
              <a:rPr lang="it-IT" sz="2000" b="1" dirty="0" smtClean="0">
                <a:solidFill>
                  <a:srgbClr val="002060"/>
                </a:solidFill>
              </a:rPr>
              <a:t> help </a:t>
            </a:r>
            <a:r>
              <a:rPr lang="it-IT" sz="2000" b="1" dirty="0" err="1" smtClean="0">
                <a:solidFill>
                  <a:srgbClr val="002060"/>
                </a:solidFill>
              </a:rPr>
              <a:t>European</a:t>
            </a:r>
            <a:r>
              <a:rPr lang="it-IT" sz="2000" b="1" dirty="0" smtClean="0">
                <a:solidFill>
                  <a:srgbClr val="002060"/>
                </a:solidFill>
              </a:rPr>
              <a:t> </a:t>
            </a:r>
            <a:r>
              <a:rPr lang="it-IT" sz="2000" b="1" dirty="0" err="1" smtClean="0">
                <a:solidFill>
                  <a:srgbClr val="002060"/>
                </a:solidFill>
              </a:rPr>
              <a:t>Commission</a:t>
            </a:r>
            <a:r>
              <a:rPr lang="it-IT" sz="2000" b="1" dirty="0" smtClean="0">
                <a:solidFill>
                  <a:srgbClr val="002060"/>
                </a:solidFill>
              </a:rPr>
              <a:t> and </a:t>
            </a:r>
            <a:r>
              <a:rPr lang="it-IT" sz="2000" b="1" dirty="0" err="1" smtClean="0">
                <a:solidFill>
                  <a:srgbClr val="002060"/>
                </a:solidFill>
              </a:rPr>
              <a:t>Member</a:t>
            </a:r>
            <a:r>
              <a:rPr lang="it-IT" sz="2000" b="1" dirty="0" smtClean="0">
                <a:solidFill>
                  <a:srgbClr val="002060"/>
                </a:solidFill>
              </a:rPr>
              <a:t> </a:t>
            </a:r>
            <a:r>
              <a:rPr lang="it-IT" sz="2000" b="1" dirty="0" err="1" smtClean="0">
                <a:solidFill>
                  <a:srgbClr val="002060"/>
                </a:solidFill>
              </a:rPr>
              <a:t>States</a:t>
            </a:r>
            <a:r>
              <a:rPr lang="it-IT" sz="2000" b="1" dirty="0" smtClean="0">
                <a:solidFill>
                  <a:srgbClr val="002060"/>
                </a:solidFill>
              </a:rPr>
              <a:t> </a:t>
            </a:r>
            <a:r>
              <a:rPr lang="it-IT" sz="2000" b="1" dirty="0" err="1" smtClean="0">
                <a:solidFill>
                  <a:srgbClr val="002060"/>
                </a:solidFill>
              </a:rPr>
              <a:t>to</a:t>
            </a:r>
            <a:r>
              <a:rPr lang="it-IT" sz="2000" b="1" dirty="0" smtClean="0">
                <a:solidFill>
                  <a:srgbClr val="002060"/>
                </a:solidFill>
              </a:rPr>
              <a:t> </a:t>
            </a:r>
            <a:r>
              <a:rPr lang="it-IT" sz="2000" b="1" dirty="0" err="1" smtClean="0">
                <a:solidFill>
                  <a:srgbClr val="002060"/>
                </a:solidFill>
              </a:rPr>
              <a:t>answer</a:t>
            </a:r>
            <a:r>
              <a:rPr lang="it-IT" sz="2000" b="1" dirty="0" smtClean="0">
                <a:solidFill>
                  <a:srgbClr val="002060"/>
                </a:solidFill>
              </a:rPr>
              <a:t> the </a:t>
            </a:r>
            <a:r>
              <a:rPr lang="it-IT" sz="2000" b="1" dirty="0" err="1" smtClean="0">
                <a:solidFill>
                  <a:srgbClr val="002060"/>
                </a:solidFill>
              </a:rPr>
              <a:t>requests</a:t>
            </a:r>
            <a:r>
              <a:rPr lang="it-IT" sz="2000" b="1" dirty="0" smtClean="0">
                <a:solidFill>
                  <a:srgbClr val="002060"/>
                </a:solidFill>
              </a:rPr>
              <a:t> </a:t>
            </a:r>
            <a:r>
              <a:rPr lang="it-IT" sz="2000" b="1" dirty="0" err="1" smtClean="0">
                <a:solidFill>
                  <a:srgbClr val="002060"/>
                </a:solidFill>
              </a:rPr>
              <a:t>of</a:t>
            </a:r>
            <a:r>
              <a:rPr lang="it-IT" sz="2000" b="1" dirty="0" smtClean="0">
                <a:solidFill>
                  <a:srgbClr val="002060"/>
                </a:solidFill>
              </a:rPr>
              <a:t> the </a:t>
            </a:r>
            <a:r>
              <a:rPr lang="it-IT" sz="2000" b="1" dirty="0" err="1" smtClean="0">
                <a:solidFill>
                  <a:srgbClr val="002060"/>
                </a:solidFill>
              </a:rPr>
              <a:t>Directives</a:t>
            </a:r>
            <a:endParaRPr lang="it-IT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23528" y="267494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at levels that do not cause harm to the coastal and marine </a:t>
            </a:r>
            <a:endParaRPr lang="fr-FR" dirty="0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299942"/>
            <a:ext cx="720081" cy="40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4227934"/>
            <a:ext cx="887412" cy="48155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CasellaDiTesto 13"/>
          <p:cNvSpPr txBox="1"/>
          <p:nvPr/>
        </p:nvSpPr>
        <p:spPr>
          <a:xfrm>
            <a:off x="611560" y="249492"/>
            <a:ext cx="7920880" cy="46166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611560" y="875496"/>
            <a:ext cx="6984776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2000" b="1" dirty="0" err="1" smtClean="0">
                <a:solidFill>
                  <a:schemeClr val="bg2">
                    <a:lumMod val="75000"/>
                  </a:schemeClr>
                </a:solidFill>
              </a:rPr>
              <a:t>Criteria</a:t>
            </a:r>
            <a:r>
              <a:rPr lang="it-IT" sz="2000" b="1" dirty="0" smtClean="0">
                <a:solidFill>
                  <a:schemeClr val="bg2">
                    <a:lumMod val="75000"/>
                  </a:schemeClr>
                </a:solidFill>
              </a:rPr>
              <a:t> (D10C1, D10C2)</a:t>
            </a:r>
            <a:r>
              <a:rPr lang="it-IT" sz="2000" b="1" dirty="0" err="1" smtClean="0">
                <a:solidFill>
                  <a:schemeClr val="bg2">
                    <a:lumMod val="75000"/>
                  </a:schemeClr>
                </a:solidFill>
              </a:rPr>
              <a:t>-</a:t>
            </a:r>
            <a:r>
              <a:rPr lang="it-IT" sz="2000" dirty="0" err="1" smtClean="0">
                <a:solidFill>
                  <a:schemeClr val="bg2">
                    <a:lumMod val="75000"/>
                  </a:schemeClr>
                </a:solidFill>
              </a:rPr>
              <a:t>Commission</a:t>
            </a:r>
            <a:r>
              <a:rPr lang="it-IT" sz="20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bg2">
                    <a:lumMod val="75000"/>
                  </a:schemeClr>
                </a:solidFill>
              </a:rPr>
              <a:t>Decision</a:t>
            </a:r>
            <a:r>
              <a:rPr lang="it-IT" sz="2000" dirty="0" smtClean="0">
                <a:solidFill>
                  <a:schemeClr val="bg2">
                    <a:lumMod val="75000"/>
                  </a:schemeClr>
                </a:solidFill>
              </a:rPr>
              <a:t> (EU) 2017/848</a:t>
            </a:r>
            <a:r>
              <a:rPr lang="it-IT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it-IT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395536" y="1275606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6600"/>
                </a:solidFill>
              </a:rPr>
              <a:t>The composition, amount and spatial distribution of litter and micro-litter  on:</a:t>
            </a:r>
          </a:p>
        </p:txBody>
      </p:sp>
      <p:grpSp>
        <p:nvGrpSpPr>
          <p:cNvPr id="31" name="Gruppo 30"/>
          <p:cNvGrpSpPr/>
          <p:nvPr/>
        </p:nvGrpSpPr>
        <p:grpSpPr>
          <a:xfrm>
            <a:off x="467544" y="1984915"/>
            <a:ext cx="2304256" cy="2026995"/>
            <a:chOff x="467544" y="2053676"/>
            <a:chExt cx="2304256" cy="166335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2492896"/>
              <a:ext cx="2160240" cy="1224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6" name="CasellaDiTesto 25"/>
            <p:cNvSpPr txBox="1"/>
            <p:nvPr/>
          </p:nvSpPr>
          <p:spPr>
            <a:xfrm>
              <a:off x="467544" y="2053676"/>
              <a:ext cx="22322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rgbClr val="002060"/>
                  </a:solidFill>
                </a:rPr>
                <a:t>the coastline</a:t>
              </a:r>
              <a:endParaRPr lang="it-IT" i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2" name="Gruppo 31"/>
          <p:cNvGrpSpPr/>
          <p:nvPr/>
        </p:nvGrpSpPr>
        <p:grpSpPr>
          <a:xfrm>
            <a:off x="2771800" y="1911417"/>
            <a:ext cx="2664296" cy="2172501"/>
            <a:chOff x="2843808" y="1816264"/>
            <a:chExt cx="2664296" cy="1980437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2446594"/>
              <a:ext cx="2448272" cy="1350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7" name="CasellaDiTesto 26"/>
            <p:cNvSpPr txBox="1"/>
            <p:nvPr/>
          </p:nvSpPr>
          <p:spPr>
            <a:xfrm>
              <a:off x="2843808" y="1816264"/>
              <a:ext cx="2664296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rgbClr val="002060"/>
                  </a:solidFill>
                </a:rPr>
                <a:t>the surface layer of the water column</a:t>
              </a:r>
              <a:endParaRPr lang="it-IT" i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3" name="Gruppo 32"/>
          <p:cNvGrpSpPr/>
          <p:nvPr/>
        </p:nvGrpSpPr>
        <p:grpSpPr>
          <a:xfrm>
            <a:off x="5652120" y="1986394"/>
            <a:ext cx="2304256" cy="2025516"/>
            <a:chOff x="5868144" y="1544402"/>
            <a:chExt cx="2304256" cy="2193585"/>
          </a:xfrm>
        </p:grpSpPr>
        <p:pic>
          <p:nvPicPr>
            <p:cNvPr id="19" name="Picture 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449"/>
            <a:stretch>
              <a:fillRect/>
            </a:stretch>
          </p:blipFill>
          <p:spPr bwMode="auto">
            <a:xfrm>
              <a:off x="5868144" y="2132856"/>
              <a:ext cx="2304256" cy="1605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 r="5449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8" name="CasellaDiTesto 27"/>
            <p:cNvSpPr txBox="1"/>
            <p:nvPr/>
          </p:nvSpPr>
          <p:spPr>
            <a:xfrm>
              <a:off x="6156176" y="1544402"/>
              <a:ext cx="15841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rgbClr val="002060"/>
                  </a:solidFill>
                </a:rPr>
                <a:t>the seabed</a:t>
              </a:r>
              <a:endParaRPr lang="it-IT" i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9" name="CasellaDiTesto 28"/>
          <p:cNvSpPr txBox="1"/>
          <p:nvPr/>
        </p:nvSpPr>
        <p:spPr>
          <a:xfrm>
            <a:off x="467544" y="4011910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6600"/>
                </a:solidFill>
              </a:rPr>
              <a:t>are at levels that do not cause harm to the coastal and marine environment.</a:t>
            </a:r>
            <a:endParaRPr lang="it-IT" sz="2000" b="1" dirty="0">
              <a:solidFill>
                <a:srgbClr val="FF6600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403648" y="30349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How to determine GES for  Descriptor 10?</a:t>
            </a:r>
            <a:endParaRPr lang="it-IT" sz="28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59532" y="234215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https://indicit-europa.eu/ingestion/</a:t>
            </a:r>
            <a:endParaRPr lang="fr-FR" dirty="0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9662"/>
            <a:ext cx="194421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88" name="Picture 4" descr="https://indicit-europa.eu/cms/wp-content/uploads/2017/05/RhoAkandia_Archive-HS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291830"/>
            <a:ext cx="1944216" cy="1066298"/>
          </a:xfrm>
          <a:prstGeom prst="rect">
            <a:avLst/>
          </a:prstGeom>
          <a:noFill/>
        </p:spPr>
      </p:pic>
      <p:sp>
        <p:nvSpPr>
          <p:cNvPr id="30" name="CasellaDiTesto 29"/>
          <p:cNvSpPr txBox="1"/>
          <p:nvPr/>
        </p:nvSpPr>
        <p:spPr>
          <a:xfrm>
            <a:off x="755576" y="1059582"/>
            <a:ext cx="7272808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2000" b="1" dirty="0" err="1" smtClean="0">
                <a:solidFill>
                  <a:schemeClr val="bg2">
                    <a:lumMod val="75000"/>
                  </a:schemeClr>
                </a:solidFill>
              </a:rPr>
              <a:t>Criteria</a:t>
            </a:r>
            <a:r>
              <a:rPr lang="it-IT" sz="2000" b="1" dirty="0" smtClean="0">
                <a:solidFill>
                  <a:schemeClr val="bg2">
                    <a:lumMod val="75000"/>
                  </a:schemeClr>
                </a:solidFill>
              </a:rPr>
              <a:t> (D10C3, D10C4)- </a:t>
            </a:r>
            <a:r>
              <a:rPr lang="it-IT" sz="2000" b="1" dirty="0" err="1" smtClean="0">
                <a:solidFill>
                  <a:schemeClr val="bg2">
                    <a:lumMod val="75000"/>
                  </a:schemeClr>
                </a:solidFill>
              </a:rPr>
              <a:t>Commission</a:t>
            </a:r>
            <a:r>
              <a:rPr lang="it-IT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it-IT" sz="2000" b="1" dirty="0" err="1" smtClean="0">
                <a:solidFill>
                  <a:schemeClr val="bg2">
                    <a:lumMod val="75000"/>
                  </a:schemeClr>
                </a:solidFill>
              </a:rPr>
              <a:t>Decision</a:t>
            </a:r>
            <a:r>
              <a:rPr lang="it-IT" sz="2000" b="1" dirty="0" smtClean="0">
                <a:solidFill>
                  <a:schemeClr val="bg2">
                    <a:lumMod val="75000"/>
                  </a:schemeClr>
                </a:solidFill>
              </a:rPr>
              <a:t> (EU) 2017/848 </a:t>
            </a:r>
            <a:endParaRPr lang="it-IT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2699792" y="1779662"/>
            <a:ext cx="59766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The amount of litter and micro-litter ingested by marine animals is at a level that does not adversely affect the health of the species concerned.</a:t>
            </a:r>
            <a:endParaRPr lang="it-IT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it-IT" dirty="0"/>
          </a:p>
        </p:txBody>
      </p:sp>
      <p:sp>
        <p:nvSpPr>
          <p:cNvPr id="37" name="CasellaDiTesto 36"/>
          <p:cNvSpPr txBox="1"/>
          <p:nvPr/>
        </p:nvSpPr>
        <p:spPr>
          <a:xfrm>
            <a:off x="2699792" y="3363838"/>
            <a:ext cx="61926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The number of individuals of each species which are adversely affected due to litter, such as by entanglement.</a:t>
            </a:r>
          </a:p>
          <a:p>
            <a:endParaRPr lang="it-IT" b="1" dirty="0">
              <a:solidFill>
                <a:srgbClr val="D38145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403648" y="48351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How to determine GES for  Descriptor 10?</a:t>
            </a:r>
            <a:endParaRPr lang="it-IT" sz="2800" dirty="0">
              <a:solidFill>
                <a:srgbClr val="FF660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39552" y="4587974"/>
            <a:ext cx="4968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 smtClean="0">
                <a:solidFill>
                  <a:srgbClr val="FF6600"/>
                </a:solidFill>
              </a:rPr>
              <a:t>Photos</a:t>
            </a:r>
            <a:r>
              <a:rPr lang="it-IT" sz="1100" dirty="0" smtClean="0">
                <a:solidFill>
                  <a:srgbClr val="FF6600"/>
                </a:solidFill>
              </a:rPr>
              <a:t> (INDICIT </a:t>
            </a:r>
            <a:r>
              <a:rPr lang="it-IT" sz="1100" dirty="0" err="1" smtClean="0">
                <a:solidFill>
                  <a:srgbClr val="FF6600"/>
                </a:solidFill>
              </a:rPr>
              <a:t>Gallery</a:t>
            </a:r>
            <a:r>
              <a:rPr lang="it-IT" sz="1100" dirty="0" smtClean="0">
                <a:solidFill>
                  <a:srgbClr val="FF6600"/>
                </a:solidFill>
              </a:rPr>
              <a:t>): https://indicit-europa.eu/gallery/</a:t>
            </a:r>
            <a:endParaRPr lang="it-IT" sz="11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971600" y="41151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B0F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How to define Good Environmental Status (GES)?</a:t>
            </a:r>
            <a:endParaRPr lang="it-IT" sz="2800" dirty="0">
              <a:solidFill>
                <a:srgbClr val="00B0F0"/>
              </a:solidFill>
            </a:endParaRPr>
          </a:p>
        </p:txBody>
      </p:sp>
      <p:grpSp>
        <p:nvGrpSpPr>
          <p:cNvPr id="34" name="Gruppo 33"/>
          <p:cNvGrpSpPr/>
          <p:nvPr/>
        </p:nvGrpSpPr>
        <p:grpSpPr>
          <a:xfrm>
            <a:off x="251520" y="267494"/>
            <a:ext cx="8568953" cy="4675069"/>
            <a:chOff x="395536" y="332656"/>
            <a:chExt cx="8424937" cy="6233425"/>
          </a:xfrm>
        </p:grpSpPr>
        <p:sp>
          <p:nvSpPr>
            <p:cNvPr id="16" name="Rectangle 15"/>
            <p:cNvSpPr/>
            <p:nvPr/>
          </p:nvSpPr>
          <p:spPr>
            <a:xfrm>
              <a:off x="395536" y="332656"/>
              <a:ext cx="8424937" cy="6233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threshold </a:t>
              </a:r>
            </a:p>
            <a:p>
              <a:r>
                <a:rPr lang="en-US" dirty="0" smtClean="0"/>
                <a:t>value’ means </a:t>
              </a:r>
            </a:p>
            <a:p>
              <a:r>
                <a:rPr lang="en-US" dirty="0" smtClean="0"/>
                <a:t>a value or</a:t>
              </a:r>
            </a:p>
          </p:txBody>
        </p:sp>
        <p:pic>
          <p:nvPicPr>
            <p:cNvPr id="59394" name="Picture 2" descr="Risultati immagini per riempire una scatola clip ar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92970" y="1484784"/>
              <a:ext cx="2215133" cy="2503165"/>
            </a:xfrm>
            <a:prstGeom prst="rect">
              <a:avLst/>
            </a:prstGeom>
            <a:noFill/>
          </p:spPr>
        </p:pic>
        <p:pic>
          <p:nvPicPr>
            <p:cNvPr id="59398" name="Picture 6" descr="Risultati immagini per scatola vuota clip ar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9552" y="1556792"/>
              <a:ext cx="1946753" cy="1880503"/>
            </a:xfrm>
            <a:prstGeom prst="rect">
              <a:avLst/>
            </a:prstGeom>
            <a:noFill/>
          </p:spPr>
        </p:pic>
        <p:sp>
          <p:nvSpPr>
            <p:cNvPr id="18" name="Freccia circolare in giù 17"/>
            <p:cNvSpPr/>
            <p:nvPr/>
          </p:nvSpPr>
          <p:spPr>
            <a:xfrm>
              <a:off x="1403648" y="1268760"/>
              <a:ext cx="2602575" cy="696077"/>
            </a:xfrm>
            <a:prstGeom prst="curvedDownArrow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</p:grpSp>
      <p:sp>
        <p:nvSpPr>
          <p:cNvPr id="20" name="CasellaDiTesto 19"/>
          <p:cNvSpPr txBox="1"/>
          <p:nvPr/>
        </p:nvSpPr>
        <p:spPr>
          <a:xfrm>
            <a:off x="1907704" y="116759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chemeClr val="accent6">
                    <a:lumMod val="75000"/>
                  </a:schemeClr>
                </a:solidFill>
              </a:rPr>
              <a:t>Filling</a:t>
            </a:r>
            <a:r>
              <a:rPr lang="it-IT" b="1" dirty="0" smtClean="0">
                <a:solidFill>
                  <a:schemeClr val="accent6">
                    <a:lumMod val="75000"/>
                  </a:schemeClr>
                </a:solidFill>
              </a:rPr>
              <a:t> the </a:t>
            </a:r>
            <a:r>
              <a:rPr lang="it-IT" b="1" dirty="0" err="1" smtClean="0">
                <a:solidFill>
                  <a:schemeClr val="accent6">
                    <a:lumMod val="75000"/>
                  </a:schemeClr>
                </a:solidFill>
              </a:rPr>
              <a:t>criteria</a:t>
            </a:r>
            <a:endParaRPr lang="it-IT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2987824" y="2787774"/>
            <a:ext cx="547260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FF6600"/>
                </a:solidFill>
              </a:rPr>
              <a:t>Threshold  value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’ means  a value or range of values  that allows for an assessment  of the quality  level achieved for  a particular criterion, thereby  contributing  to the assessment  of the extent  to which  good environmental  status is  being achieved.</a:t>
            </a:r>
          </a:p>
          <a:p>
            <a:pPr algn="just"/>
            <a:r>
              <a:rPr lang="it-IT" sz="1400" b="1" i="1" dirty="0" err="1" smtClean="0">
                <a:solidFill>
                  <a:schemeClr val="bg2">
                    <a:lumMod val="75000"/>
                  </a:schemeClr>
                </a:solidFill>
              </a:rPr>
              <a:t>Commission</a:t>
            </a:r>
            <a:r>
              <a:rPr lang="it-IT" sz="1400" b="1" i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it-IT" sz="1400" b="1" i="1" dirty="0" err="1" smtClean="0">
                <a:solidFill>
                  <a:schemeClr val="bg2">
                    <a:lumMod val="75000"/>
                  </a:schemeClr>
                </a:solidFill>
              </a:rPr>
              <a:t>Decision</a:t>
            </a:r>
            <a:r>
              <a:rPr lang="it-IT" sz="1400" b="1" i="1" dirty="0" smtClean="0">
                <a:solidFill>
                  <a:schemeClr val="bg2">
                    <a:lumMod val="75000"/>
                  </a:schemeClr>
                </a:solidFill>
              </a:rPr>
              <a:t> (EU) 2017/848 </a:t>
            </a:r>
            <a:endParaRPr lang="en-US" sz="14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it-IT" dirty="0"/>
          </a:p>
        </p:txBody>
      </p:sp>
      <p:grpSp>
        <p:nvGrpSpPr>
          <p:cNvPr id="35" name="Gruppo 34"/>
          <p:cNvGrpSpPr/>
          <p:nvPr/>
        </p:nvGrpSpPr>
        <p:grpSpPr>
          <a:xfrm>
            <a:off x="4716016" y="897564"/>
            <a:ext cx="3528392" cy="1728192"/>
            <a:chOff x="4716016" y="1196752"/>
            <a:chExt cx="3528392" cy="2304256"/>
          </a:xfrm>
        </p:grpSpPr>
        <p:cxnSp>
          <p:nvCxnSpPr>
            <p:cNvPr id="27" name="Connettore 1 26"/>
            <p:cNvCxnSpPr/>
            <p:nvPr/>
          </p:nvCxnSpPr>
          <p:spPr>
            <a:xfrm>
              <a:off x="5868144" y="3501008"/>
              <a:ext cx="2232248" cy="0"/>
            </a:xfrm>
            <a:prstGeom prst="line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1 27"/>
            <p:cNvCxnSpPr/>
            <p:nvPr/>
          </p:nvCxnSpPr>
          <p:spPr>
            <a:xfrm>
              <a:off x="5868144" y="2276872"/>
              <a:ext cx="2232248" cy="0"/>
            </a:xfrm>
            <a:prstGeom prst="line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2 29"/>
            <p:cNvCxnSpPr/>
            <p:nvPr/>
          </p:nvCxnSpPr>
          <p:spPr>
            <a:xfrm>
              <a:off x="6804248" y="2348880"/>
              <a:ext cx="0" cy="1008112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asellaDiTesto 30"/>
            <p:cNvSpPr txBox="1"/>
            <p:nvPr/>
          </p:nvSpPr>
          <p:spPr>
            <a:xfrm>
              <a:off x="7092280" y="256490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err="1" smtClean="0">
                  <a:solidFill>
                    <a:srgbClr val="FF6600"/>
                  </a:solidFill>
                </a:rPr>
                <a:t>threshold</a:t>
              </a:r>
              <a:endParaRPr lang="it-IT" b="1" dirty="0">
                <a:solidFill>
                  <a:srgbClr val="FF6600"/>
                </a:solidFill>
              </a:endParaRPr>
            </a:p>
          </p:txBody>
        </p:sp>
        <p:sp>
          <p:nvSpPr>
            <p:cNvPr id="32" name="Freccia circolare in giù 31"/>
            <p:cNvSpPr/>
            <p:nvPr/>
          </p:nvSpPr>
          <p:spPr>
            <a:xfrm>
              <a:off x="4716016" y="1196752"/>
              <a:ext cx="2808312" cy="936104"/>
            </a:xfrm>
            <a:prstGeom prst="curvedDownArrow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5292080" y="1412776"/>
              <a:ext cx="2304256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Establishing</a:t>
              </a:r>
              <a:r>
                <a:rPr lang="it-IT" b="1" dirty="0" smtClean="0">
                  <a:solidFill>
                    <a:schemeClr val="accent6">
                      <a:lumMod val="75000"/>
                    </a:schemeClr>
                  </a:solidFill>
                </a:rPr>
                <a:t> a </a:t>
              </a:r>
              <a:r>
                <a:rPr lang="it-IT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threshold</a:t>
              </a:r>
              <a:r>
                <a:rPr lang="it-IT" b="1" dirty="0" smtClean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it-IT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value</a:t>
              </a:r>
              <a:endParaRPr lang="it-IT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36" name="CasellaDiTesto 35"/>
          <p:cNvSpPr txBox="1"/>
          <p:nvPr/>
        </p:nvSpPr>
        <p:spPr>
          <a:xfrm>
            <a:off x="179512" y="303499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How to define Good Environmental Status (GES)?</a:t>
            </a:r>
            <a:endParaRPr lang="it-IT" sz="3200" dirty="0">
              <a:solidFill>
                <a:srgbClr val="FF6600"/>
              </a:solidFill>
            </a:endParaRPr>
          </a:p>
        </p:txBody>
      </p:sp>
      <p:pic>
        <p:nvPicPr>
          <p:cNvPr id="37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3516" y="44847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itle 1"/>
          <p:cNvSpPr>
            <a:spLocks noGrp="1"/>
          </p:cNvSpPr>
          <p:nvPr/>
        </p:nvSpPr>
        <p:spPr>
          <a:xfrm>
            <a:off x="6380584" y="4840003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9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2633" y="44682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0" name="CasellaDiTesto 39"/>
          <p:cNvSpPr txBox="1"/>
          <p:nvPr/>
        </p:nvSpPr>
        <p:spPr>
          <a:xfrm>
            <a:off x="323528" y="2571750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it-IT" sz="1400" b="1" dirty="0" err="1" smtClean="0">
                <a:solidFill>
                  <a:srgbClr val="FF6600"/>
                </a:solidFill>
              </a:rPr>
              <a:t>Measurements</a:t>
            </a:r>
            <a:r>
              <a:rPr lang="it-IT" sz="1400" b="1" dirty="0" smtClean="0">
                <a:solidFill>
                  <a:srgbClr val="FF6600"/>
                </a:solidFill>
              </a:rPr>
              <a:t>/</a:t>
            </a:r>
            <a:r>
              <a:rPr lang="it-IT" sz="1400" b="1" dirty="0" err="1" smtClean="0">
                <a:solidFill>
                  <a:srgbClr val="FF6600"/>
                </a:solidFill>
              </a:rPr>
              <a:t>parameters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</a:p>
          <a:p>
            <a:pPr algn="just"/>
            <a:r>
              <a:rPr lang="it-IT" sz="1400" b="1" dirty="0" smtClean="0">
                <a:solidFill>
                  <a:srgbClr val="FF6600"/>
                </a:solidFill>
              </a:rPr>
              <a:t>   (e.g. </a:t>
            </a:r>
            <a:r>
              <a:rPr lang="it-IT" sz="1400" b="1" dirty="0" err="1" smtClean="0">
                <a:solidFill>
                  <a:srgbClr val="FF6600"/>
                </a:solidFill>
              </a:rPr>
              <a:t>ammount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  <a:r>
              <a:rPr lang="it-IT" sz="1400" b="1" dirty="0" err="1" smtClean="0">
                <a:solidFill>
                  <a:srgbClr val="FF6600"/>
                </a:solidFill>
              </a:rPr>
              <a:t>of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  <a:r>
              <a:rPr lang="it-IT" sz="1400" b="1" dirty="0" err="1" smtClean="0">
                <a:solidFill>
                  <a:srgbClr val="FF6600"/>
                </a:solidFill>
              </a:rPr>
              <a:t>litter</a:t>
            </a:r>
            <a:r>
              <a:rPr lang="it-IT" sz="1400" b="1" dirty="0" smtClean="0">
                <a:solidFill>
                  <a:srgbClr val="FF6600"/>
                </a:solidFill>
              </a:rPr>
              <a:t> );</a:t>
            </a:r>
          </a:p>
          <a:p>
            <a:pPr algn="just">
              <a:buFont typeface="Wingdings" pitchFamily="2" charset="2"/>
              <a:buChar char="ü"/>
            </a:pPr>
            <a:r>
              <a:rPr lang="it-IT" sz="1400" b="1" dirty="0" err="1" smtClean="0">
                <a:solidFill>
                  <a:srgbClr val="FF6600"/>
                </a:solidFill>
              </a:rPr>
              <a:t>Indicators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</a:p>
          <a:p>
            <a:pPr algn="just"/>
            <a:r>
              <a:rPr lang="it-IT" sz="1400" b="1" dirty="0" smtClean="0">
                <a:solidFill>
                  <a:srgbClr val="FF6600"/>
                </a:solidFill>
              </a:rPr>
              <a:t>(</a:t>
            </a:r>
            <a:r>
              <a:rPr lang="it-IT" sz="1400" b="1" dirty="0" err="1" smtClean="0">
                <a:solidFill>
                  <a:srgbClr val="FF6600"/>
                </a:solidFill>
              </a:rPr>
              <a:t>e.g</a:t>
            </a:r>
            <a:r>
              <a:rPr lang="it-IT" sz="1400" b="1" dirty="0" smtClean="0">
                <a:solidFill>
                  <a:srgbClr val="FF6600"/>
                </a:solidFill>
              </a:rPr>
              <a:t> % </a:t>
            </a:r>
            <a:r>
              <a:rPr lang="it-IT" sz="1400" b="1" dirty="0" err="1" smtClean="0">
                <a:solidFill>
                  <a:srgbClr val="FF6600"/>
                </a:solidFill>
              </a:rPr>
              <a:t>of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  <a:r>
              <a:rPr lang="it-IT" sz="1400" b="1" dirty="0" err="1" smtClean="0">
                <a:solidFill>
                  <a:srgbClr val="FF6600"/>
                </a:solidFill>
              </a:rPr>
              <a:t>affected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  <a:r>
              <a:rPr lang="it-IT" sz="1400" b="1" dirty="0" err="1" smtClean="0">
                <a:solidFill>
                  <a:srgbClr val="FF6600"/>
                </a:solidFill>
              </a:rPr>
              <a:t>sea</a:t>
            </a:r>
            <a:r>
              <a:rPr lang="it-IT" sz="1400" b="1" dirty="0" smtClean="0">
                <a:solidFill>
                  <a:srgbClr val="FF6600"/>
                </a:solidFill>
              </a:rPr>
              <a:t> </a:t>
            </a:r>
            <a:r>
              <a:rPr lang="it-IT" sz="1400" b="1" dirty="0" err="1" smtClean="0">
                <a:solidFill>
                  <a:srgbClr val="FF6600"/>
                </a:solidFill>
              </a:rPr>
              <a:t>turtle</a:t>
            </a:r>
            <a:r>
              <a:rPr lang="it-IT" sz="1400" b="1" dirty="0" smtClean="0">
                <a:solidFill>
                  <a:srgbClr val="FF6600"/>
                </a:solidFill>
              </a:rPr>
              <a:t>).</a:t>
            </a:r>
            <a:endParaRPr lang="it-IT" sz="14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59532" y="234215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b="1" dirty="0" smtClean="0">
              <a:solidFill>
                <a:srgbClr val="00B0F0"/>
              </a:solidFill>
              <a:latin typeface="Calibri" pitchFamily="34" charset="0"/>
              <a:ea typeface="MS Mincho" pitchFamily="49" charset="-128"/>
              <a:cs typeface="Arial" pitchFamily="34" charset="0"/>
            </a:endParaRPr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323528" y="411511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Filling the criterion</a:t>
            </a:r>
            <a:endParaRPr lang="it-IT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7" name="Gruppo 26"/>
          <p:cNvGrpSpPr/>
          <p:nvPr/>
        </p:nvGrpSpPr>
        <p:grpSpPr>
          <a:xfrm>
            <a:off x="6012160" y="357504"/>
            <a:ext cx="1872208" cy="918102"/>
            <a:chOff x="539552" y="1268760"/>
            <a:chExt cx="4663405" cy="2719189"/>
          </a:xfrm>
        </p:grpSpPr>
        <p:pic>
          <p:nvPicPr>
            <p:cNvPr id="24" name="Picture 2" descr="Risultati immagini per riempire una scatola clip ar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87824" y="1772816"/>
              <a:ext cx="2215133" cy="2215133"/>
            </a:xfrm>
            <a:prstGeom prst="rect">
              <a:avLst/>
            </a:prstGeom>
            <a:noFill/>
          </p:spPr>
        </p:pic>
        <p:pic>
          <p:nvPicPr>
            <p:cNvPr id="25" name="Picture 6" descr="Risultati immagini per scatola vuota clip art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9552" y="1556792"/>
              <a:ext cx="1946753" cy="1880503"/>
            </a:xfrm>
            <a:prstGeom prst="rect">
              <a:avLst/>
            </a:prstGeom>
            <a:noFill/>
          </p:spPr>
        </p:pic>
        <p:sp>
          <p:nvSpPr>
            <p:cNvPr id="26" name="Freccia circolare in giù 25"/>
            <p:cNvSpPr/>
            <p:nvPr/>
          </p:nvSpPr>
          <p:spPr>
            <a:xfrm>
              <a:off x="1403648" y="1268760"/>
              <a:ext cx="2808312" cy="936104"/>
            </a:xfrm>
            <a:prstGeom prst="curvedDownArrow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</p:grpSp>
      <p:sp>
        <p:nvSpPr>
          <p:cNvPr id="39" name="Freccia a destra 38"/>
          <p:cNvSpPr/>
          <p:nvPr/>
        </p:nvSpPr>
        <p:spPr>
          <a:xfrm>
            <a:off x="7164288" y="1491630"/>
            <a:ext cx="288032" cy="21602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4" name="Gruppo 43"/>
          <p:cNvGrpSpPr/>
          <p:nvPr/>
        </p:nvGrpSpPr>
        <p:grpSpPr>
          <a:xfrm>
            <a:off x="395536" y="1131590"/>
            <a:ext cx="8280920" cy="1863208"/>
            <a:chOff x="395536" y="1520788"/>
            <a:chExt cx="8280920" cy="2484277"/>
          </a:xfrm>
        </p:grpSpPr>
        <p:sp>
          <p:nvSpPr>
            <p:cNvPr id="19" name="CasellaDiTesto 18"/>
            <p:cNvSpPr txBox="1"/>
            <p:nvPr/>
          </p:nvSpPr>
          <p:spPr>
            <a:xfrm>
              <a:off x="2051720" y="1556792"/>
              <a:ext cx="1656184" cy="1764585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CC"/>
                  </a:solidFill>
                </a:rPr>
                <a:t>Standardize methods for monitoring and analysis </a:t>
              </a:r>
              <a:endParaRPr lang="it-IT" sz="2000" b="1" dirty="0">
                <a:solidFill>
                  <a:srgbClr val="FFFFCC"/>
                </a:solidFill>
              </a:endParaRPr>
            </a:p>
          </p:txBody>
        </p:sp>
        <p:sp>
          <p:nvSpPr>
            <p:cNvPr id="20" name="Freccia a destra 19"/>
            <p:cNvSpPr/>
            <p:nvPr/>
          </p:nvSpPr>
          <p:spPr>
            <a:xfrm>
              <a:off x="1691680" y="1952836"/>
              <a:ext cx="360040" cy="288032"/>
            </a:xfrm>
            <a:prstGeom prst="rightArrow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395536" y="1520788"/>
              <a:ext cx="1224136" cy="1764585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CC"/>
                  </a:solidFill>
                </a:rPr>
                <a:t>Select the data to  be collected</a:t>
              </a:r>
              <a:endParaRPr lang="it-IT" sz="2000" b="1" dirty="0">
                <a:solidFill>
                  <a:srgbClr val="FFFFCC"/>
                </a:solidFill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4067944" y="1556792"/>
              <a:ext cx="1440160" cy="1764585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CC"/>
                  </a:solidFill>
                </a:rPr>
                <a:t>Standardize the format of the database</a:t>
              </a:r>
              <a:endParaRPr lang="it-IT" sz="2000" b="1" dirty="0">
                <a:solidFill>
                  <a:srgbClr val="FFFFCC"/>
                </a:solidFill>
              </a:endParaRPr>
            </a:p>
          </p:txBody>
        </p:sp>
        <p:sp>
          <p:nvSpPr>
            <p:cNvPr id="23" name="Freccia a destra 22"/>
            <p:cNvSpPr/>
            <p:nvPr/>
          </p:nvSpPr>
          <p:spPr>
            <a:xfrm>
              <a:off x="3779912" y="1988840"/>
              <a:ext cx="216024" cy="288032"/>
            </a:xfrm>
            <a:prstGeom prst="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Freccia a destra 27"/>
            <p:cNvSpPr/>
            <p:nvPr/>
          </p:nvSpPr>
          <p:spPr>
            <a:xfrm>
              <a:off x="5580112" y="1988840"/>
              <a:ext cx="216024" cy="288032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5868144" y="1772816"/>
              <a:ext cx="1224136" cy="943848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CC"/>
                  </a:solidFill>
                </a:rPr>
                <a:t>Collect data </a:t>
              </a:r>
              <a:endParaRPr lang="it-IT" sz="2000" b="1" dirty="0">
                <a:solidFill>
                  <a:srgbClr val="FFFFCC"/>
                </a:solidFill>
              </a:endParaRPr>
            </a:p>
          </p:txBody>
        </p:sp>
        <p:sp>
          <p:nvSpPr>
            <p:cNvPr id="38" name="CasellaDiTesto 37"/>
            <p:cNvSpPr txBox="1"/>
            <p:nvPr/>
          </p:nvSpPr>
          <p:spPr>
            <a:xfrm>
              <a:off x="7452320" y="1772816"/>
              <a:ext cx="1224136" cy="943848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CC"/>
                  </a:solidFill>
                </a:rPr>
                <a:t>Elaborate data </a:t>
              </a:r>
              <a:endParaRPr lang="it-IT" sz="2000" b="1" dirty="0">
                <a:solidFill>
                  <a:srgbClr val="FFFFCC"/>
                </a:solidFill>
              </a:endParaRPr>
            </a:p>
          </p:txBody>
        </p:sp>
        <p:cxnSp>
          <p:nvCxnSpPr>
            <p:cNvPr id="41" name="Connettore 1 40"/>
            <p:cNvCxnSpPr/>
            <p:nvPr/>
          </p:nvCxnSpPr>
          <p:spPr>
            <a:xfrm>
              <a:off x="611560" y="3441001"/>
              <a:ext cx="799288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ccia a destra 41"/>
            <p:cNvSpPr/>
            <p:nvPr/>
          </p:nvSpPr>
          <p:spPr>
            <a:xfrm rot="5400000">
              <a:off x="4121950" y="3555015"/>
              <a:ext cx="468052" cy="432048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45" name="Gruppo 44"/>
          <p:cNvGrpSpPr/>
          <p:nvPr/>
        </p:nvGrpSpPr>
        <p:grpSpPr>
          <a:xfrm>
            <a:off x="1907705" y="2990296"/>
            <a:ext cx="6192687" cy="1885712"/>
            <a:chOff x="1907704" y="3645024"/>
            <a:chExt cx="6192687" cy="2514282"/>
          </a:xfrm>
        </p:grpSpPr>
        <p:grpSp>
          <p:nvGrpSpPr>
            <p:cNvPr id="30" name="Gruppo 29"/>
            <p:cNvGrpSpPr/>
            <p:nvPr/>
          </p:nvGrpSpPr>
          <p:grpSpPr>
            <a:xfrm>
              <a:off x="6660232" y="4005064"/>
              <a:ext cx="1440159" cy="1368152"/>
              <a:chOff x="4716016" y="1196752"/>
              <a:chExt cx="3384376" cy="2304256"/>
            </a:xfrm>
          </p:grpSpPr>
          <p:cxnSp>
            <p:nvCxnSpPr>
              <p:cNvPr id="31" name="Connettore 1 30"/>
              <p:cNvCxnSpPr/>
              <p:nvPr/>
            </p:nvCxnSpPr>
            <p:spPr>
              <a:xfrm>
                <a:off x="5868144" y="3501008"/>
                <a:ext cx="2232248" cy="0"/>
              </a:xfrm>
              <a:prstGeom prst="line">
                <a:avLst/>
              </a:prstGeom>
              <a:ln w="381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ttore 1 31"/>
              <p:cNvCxnSpPr/>
              <p:nvPr/>
            </p:nvCxnSpPr>
            <p:spPr>
              <a:xfrm>
                <a:off x="5868144" y="2276872"/>
                <a:ext cx="2232248" cy="0"/>
              </a:xfrm>
              <a:prstGeom prst="line">
                <a:avLst/>
              </a:prstGeom>
              <a:ln w="381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ttore 2 32"/>
              <p:cNvCxnSpPr/>
              <p:nvPr/>
            </p:nvCxnSpPr>
            <p:spPr>
              <a:xfrm>
                <a:off x="6804248" y="2348880"/>
                <a:ext cx="0" cy="1008112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ccia circolare in giù 34"/>
              <p:cNvSpPr/>
              <p:nvPr/>
            </p:nvSpPr>
            <p:spPr>
              <a:xfrm>
                <a:off x="4716016" y="1196752"/>
                <a:ext cx="2808312" cy="936104"/>
              </a:xfrm>
              <a:prstGeom prst="curvedDownArrow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CasellaDiTesto 35"/>
              <p:cNvSpPr txBox="1"/>
              <p:nvPr/>
            </p:nvSpPr>
            <p:spPr>
              <a:xfrm>
                <a:off x="5292079" y="1412776"/>
                <a:ext cx="2304257" cy="829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it-IT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7" name="CasellaDiTesto 36"/>
            <p:cNvSpPr txBox="1"/>
            <p:nvPr/>
          </p:nvSpPr>
          <p:spPr>
            <a:xfrm>
              <a:off x="1907704" y="4887164"/>
              <a:ext cx="4608512" cy="127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800" b="1" dirty="0" err="1" smtClean="0">
                  <a:solidFill>
                    <a:schemeClr val="accent6">
                      <a:lumMod val="50000"/>
                    </a:schemeClr>
                  </a:solidFill>
                  <a:latin typeface="Calibri" pitchFamily="34" charset="0"/>
                  <a:ea typeface="MS Mincho" pitchFamily="49" charset="-128"/>
                  <a:cs typeface="Arial" pitchFamily="34" charset="0"/>
                </a:rPr>
                <a:t>Establishing</a:t>
              </a:r>
              <a:r>
                <a:rPr lang="it-IT" sz="2800" b="1" dirty="0" smtClean="0">
                  <a:solidFill>
                    <a:schemeClr val="accent6">
                      <a:lumMod val="50000"/>
                    </a:schemeClr>
                  </a:solidFill>
                  <a:latin typeface="Calibri" pitchFamily="34" charset="0"/>
                  <a:ea typeface="MS Mincho" pitchFamily="49" charset="-128"/>
                  <a:cs typeface="Arial" pitchFamily="34" charset="0"/>
                </a:rPr>
                <a:t> a </a:t>
              </a:r>
              <a:r>
                <a:rPr lang="it-IT" sz="2800" b="1" dirty="0" err="1" smtClean="0">
                  <a:solidFill>
                    <a:schemeClr val="accent6">
                      <a:lumMod val="50000"/>
                    </a:schemeClr>
                  </a:solidFill>
                  <a:latin typeface="Calibri" pitchFamily="34" charset="0"/>
                  <a:ea typeface="MS Mincho" pitchFamily="49" charset="-128"/>
                  <a:cs typeface="Arial" pitchFamily="34" charset="0"/>
                </a:rPr>
                <a:t>threshold</a:t>
              </a:r>
              <a:r>
                <a:rPr lang="it-IT" sz="2800" b="1" dirty="0" smtClean="0">
                  <a:solidFill>
                    <a:schemeClr val="accent6">
                      <a:lumMod val="50000"/>
                    </a:schemeClr>
                  </a:solidFill>
                  <a:latin typeface="Calibri" pitchFamily="34" charset="0"/>
                  <a:ea typeface="MS Mincho" pitchFamily="49" charset="-128"/>
                  <a:cs typeface="Arial" pitchFamily="34" charset="0"/>
                </a:rPr>
                <a:t> </a:t>
              </a:r>
              <a:r>
                <a:rPr lang="it-IT" sz="2800" b="1" dirty="0" err="1" smtClean="0">
                  <a:solidFill>
                    <a:schemeClr val="accent6">
                      <a:lumMod val="50000"/>
                    </a:schemeClr>
                  </a:solidFill>
                  <a:latin typeface="Calibri" pitchFamily="34" charset="0"/>
                  <a:ea typeface="MS Mincho" pitchFamily="49" charset="-128"/>
                  <a:cs typeface="Arial" pitchFamily="34" charset="0"/>
                </a:rPr>
                <a:t>value</a:t>
              </a:r>
              <a:endParaRPr lang="it-IT" sz="28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MS Mincho" pitchFamily="49" charset="-128"/>
                <a:cs typeface="Arial" pitchFamily="34" charset="0"/>
              </a:endParaRPr>
            </a:p>
            <a:p>
              <a:pPr algn="ctr"/>
              <a:endParaRPr lang="it-IT" sz="2800" b="1" dirty="0" smtClean="0">
                <a:solidFill>
                  <a:srgbClr val="00B0F0"/>
                </a:solidFill>
                <a:latin typeface="Calibri" pitchFamily="34" charset="0"/>
                <a:ea typeface="MS Mincho" pitchFamily="49" charset="-128"/>
                <a:cs typeface="Arial" pitchFamily="34" charset="0"/>
              </a:endParaRPr>
            </a:p>
          </p:txBody>
        </p:sp>
        <p:sp>
          <p:nvSpPr>
            <p:cNvPr id="43" name="CasellaDiTesto 42"/>
            <p:cNvSpPr txBox="1"/>
            <p:nvPr/>
          </p:nvSpPr>
          <p:spPr>
            <a:xfrm>
              <a:off x="3347864" y="3645024"/>
              <a:ext cx="2088232" cy="1354217"/>
            </a:xfrm>
            <a:prstGeom prst="rect">
              <a:avLst/>
            </a:prstGeom>
            <a:solidFill>
              <a:srgbClr val="FF66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CC"/>
                  </a:solidFill>
                </a:rPr>
                <a:t>Standardize methods for assessment</a:t>
              </a:r>
              <a:endParaRPr lang="it-IT" sz="2000" b="1" dirty="0">
                <a:solidFill>
                  <a:srgbClr val="FFFF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3529" y="195486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691680" y="249493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Which criteria INDICIT  is focusing on?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995936" y="2031690"/>
            <a:ext cx="4104456" cy="1200329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CC"/>
                </a:solidFill>
              </a:rPr>
              <a:t>D10C3 -Litter and micro-litter ingested by marine animals</a:t>
            </a:r>
          </a:p>
          <a:p>
            <a:pPr algn="ctr"/>
            <a:r>
              <a:rPr lang="en-US" sz="2400" b="1" dirty="0" smtClean="0">
                <a:solidFill>
                  <a:srgbClr val="FFFFCC"/>
                </a:solidFill>
              </a:rPr>
              <a:t>(</a:t>
            </a:r>
            <a:r>
              <a:rPr lang="en-US" sz="2400" b="1" dirty="0" err="1" smtClean="0">
                <a:solidFill>
                  <a:srgbClr val="FFFFCC"/>
                </a:solidFill>
              </a:rPr>
              <a:t>SeaTurtle</a:t>
            </a:r>
            <a:r>
              <a:rPr lang="en-US" sz="2400" b="1" dirty="0" smtClean="0">
                <a:solidFill>
                  <a:srgbClr val="FFFFCC"/>
                </a:solidFill>
              </a:rPr>
              <a:t> and Fish)</a:t>
            </a:r>
            <a:endParaRPr lang="it-IT" sz="2400" b="1" dirty="0" smtClean="0">
              <a:solidFill>
                <a:srgbClr val="FFFFCC"/>
              </a:solidFill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995936" y="3435846"/>
            <a:ext cx="3816424" cy="738664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CC"/>
                </a:solidFill>
              </a:rPr>
              <a:t>D10C4-Entanglement</a:t>
            </a:r>
          </a:p>
          <a:p>
            <a:endParaRPr lang="it-IT" b="1" dirty="0">
              <a:solidFill>
                <a:srgbClr val="002060"/>
              </a:solidFill>
            </a:endParaRPr>
          </a:p>
        </p:txBody>
      </p:sp>
      <p:pic>
        <p:nvPicPr>
          <p:cNvPr id="21" name="Espace réservé du contenu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787774"/>
            <a:ext cx="3312367" cy="1701397"/>
          </a:xfrm>
          <a:prstGeom prst="rect">
            <a:avLst/>
          </a:prstGeom>
        </p:spPr>
      </p:pic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89552"/>
            <a:ext cx="3312368" cy="186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067944" y="735546"/>
            <a:ext cx="3816424" cy="115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CasellaDiTesto 17"/>
          <p:cNvSpPr txBox="1"/>
          <p:nvPr/>
        </p:nvSpPr>
        <p:spPr>
          <a:xfrm>
            <a:off x="539552" y="4587974"/>
            <a:ext cx="4968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 smtClean="0">
                <a:solidFill>
                  <a:srgbClr val="FF6600"/>
                </a:solidFill>
              </a:rPr>
              <a:t>Photos</a:t>
            </a:r>
            <a:r>
              <a:rPr lang="it-IT" sz="1100" dirty="0" smtClean="0">
                <a:solidFill>
                  <a:srgbClr val="FF6600"/>
                </a:solidFill>
              </a:rPr>
              <a:t> </a:t>
            </a:r>
            <a:r>
              <a:rPr lang="it-IT" sz="1100" dirty="0" err="1" smtClean="0">
                <a:solidFill>
                  <a:srgbClr val="FF6600"/>
                </a:solidFill>
              </a:rPr>
              <a:t>by</a:t>
            </a:r>
            <a:r>
              <a:rPr lang="it-IT" sz="1100" dirty="0" smtClean="0">
                <a:solidFill>
                  <a:srgbClr val="FF6600"/>
                </a:solidFill>
              </a:rPr>
              <a:t> INDICIT </a:t>
            </a:r>
            <a:r>
              <a:rPr lang="it-IT" sz="1100" dirty="0" err="1" smtClean="0">
                <a:solidFill>
                  <a:srgbClr val="FF6600"/>
                </a:solidFill>
              </a:rPr>
              <a:t>Gallery</a:t>
            </a:r>
            <a:r>
              <a:rPr lang="it-IT" sz="1100" dirty="0" smtClean="0">
                <a:solidFill>
                  <a:srgbClr val="FF6600"/>
                </a:solidFill>
              </a:rPr>
              <a:t>: https://indicit-europa.eu/gallery/</a:t>
            </a:r>
            <a:endParaRPr lang="it-IT" sz="11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12160" y="897565"/>
            <a:ext cx="2772309" cy="400650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67545" y="249492"/>
            <a:ext cx="8424937" cy="467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i="1" dirty="0" smtClean="0"/>
              <a:t>www.seaturtle.org/</a:t>
            </a:r>
            <a:endParaRPr lang="it-IT" dirty="0"/>
          </a:p>
        </p:txBody>
      </p:sp>
      <p:pic>
        <p:nvPicPr>
          <p:cNvPr id="9" name="Picture 2" descr="https://indicit-europa.eu/cms/wp-content/themes/indicit/img/european-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116" y="4370452"/>
            <a:ext cx="683333" cy="33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6228184" y="4790361"/>
            <a:ext cx="2736304" cy="160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 n°11.0661/2016/748064/SUB/ENV.C2</a:t>
            </a:r>
            <a:br>
              <a:rPr lang="fr-FR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3" y="4353948"/>
            <a:ext cx="1031427" cy="3555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AutoShape 4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6" descr="https://extra.core-cloud.net/collaborations/indicit/WP5/Shared%20Documents/Partners%20presentation/Partners%20Logos/CNRSfilaire-grand.jpg"/>
          <p:cNvSpPr>
            <a:spLocks noChangeAspect="1" noChangeArrowheads="1"/>
          </p:cNvSpPr>
          <p:nvPr/>
        </p:nvSpPr>
        <p:spPr bwMode="auto">
          <a:xfrm>
            <a:off x="307975" y="59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9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460375" y="1202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1" descr="https://extra.core-cloud.net/collaborations/indicit/WP5/Shared%20Documents/Partners%20presentation/Partners%20Logos/Logo%20INSTM.png"/>
          <p:cNvSpPr>
            <a:spLocks noChangeAspect="1" noChangeArrowheads="1"/>
          </p:cNvSpPr>
          <p:nvPr/>
        </p:nvSpPr>
        <p:spPr bwMode="auto">
          <a:xfrm>
            <a:off x="612775" y="2345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16" descr="https://extra.core-cloud.net/collaborations/indicit/WP5/Shared%20Documents/Partners%20presentation/Partners%20Logos/IMAR.png"/>
          <p:cNvSpPr>
            <a:spLocks noChangeAspect="1" noChangeArrowheads="1"/>
          </p:cNvSpPr>
          <p:nvPr/>
        </p:nvSpPr>
        <p:spPr bwMode="auto">
          <a:xfrm>
            <a:off x="765175" y="348853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CasellaDiTesto 12"/>
          <p:cNvSpPr txBox="1"/>
          <p:nvPr/>
        </p:nvSpPr>
        <p:spPr>
          <a:xfrm>
            <a:off x="1043608" y="249493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INDICIT</a:t>
            </a:r>
            <a:r>
              <a:rPr lang="en-GB" sz="3200" b="1" dirty="0" smtClean="0">
                <a:solidFill>
                  <a:srgbClr val="FF9966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lang="en-GB" sz="3200" b="1" dirty="0" smtClean="0">
                <a:solidFill>
                  <a:srgbClr val="FF6600"/>
                </a:solidFill>
                <a:latin typeface="Calibri" pitchFamily="34" charset="0"/>
                <a:ea typeface="MS Mincho" pitchFamily="49" charset="-128"/>
                <a:cs typeface="Arial" pitchFamily="34" charset="0"/>
              </a:rPr>
              <a:t>OBJECTIVES</a:t>
            </a:r>
            <a:endParaRPr lang="it-IT" sz="3200" dirty="0">
              <a:solidFill>
                <a:srgbClr val="FF66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95536" y="105958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1055" indent="-901055" algn="just"/>
            <a:endParaRPr lang="fr-FR" b="1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1547664" y="11135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475656" y="11675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1763688" y="915566"/>
            <a:ext cx="6912768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Developing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common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approach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for monitoring the marine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debris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ingestion by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sea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turtles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1763688" y="1995686"/>
            <a:ext cx="6912768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Assessing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whether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other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species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could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be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useful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indicators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e.g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. for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entanglement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and micro-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debris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ingestion.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1763688" y="3219822"/>
            <a:ext cx="691276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Proposing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a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metric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(global or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regional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) of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ingested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debris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by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sea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turtle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compatible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the Good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Environmental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</a:rPr>
              <a:t>Status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 of marine waters.</a:t>
            </a:r>
            <a:endParaRPr lang="fr-FR" sz="2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22" name="AutoShape 2" descr="Image result for seaturtle.org ingestion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0724" name="Picture 4" descr="http://www.seaturtle.org/imagelib/data/124Karumbe_plasticba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843558"/>
            <a:ext cx="1019395" cy="764059"/>
          </a:xfrm>
          <a:prstGeom prst="rect">
            <a:avLst/>
          </a:prstGeom>
          <a:noFill/>
        </p:spPr>
      </p:pic>
      <p:pic>
        <p:nvPicPr>
          <p:cNvPr id="30726" name="Picture 6" descr="http://oliveridleyproject.org/wp-content/uploads/2014/12/3-turtl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1995686"/>
            <a:ext cx="1076771" cy="720080"/>
          </a:xfrm>
          <a:prstGeom prst="rect">
            <a:avLst/>
          </a:prstGeom>
          <a:noFill/>
        </p:spPr>
      </p:pic>
      <p:pic>
        <p:nvPicPr>
          <p:cNvPr id="30728" name="Picture 8" descr="https://www.sciencedaily.com/images/2017/12/171218154235_1_540x3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3219822"/>
            <a:ext cx="1143966" cy="1008112"/>
          </a:xfrm>
          <a:prstGeom prst="rect">
            <a:avLst/>
          </a:prstGeom>
          <a:noFill/>
        </p:spPr>
      </p:pic>
      <p:sp>
        <p:nvSpPr>
          <p:cNvPr id="27" name="CasellaDiTesto 26"/>
          <p:cNvSpPr txBox="1"/>
          <p:nvPr/>
        </p:nvSpPr>
        <p:spPr>
          <a:xfrm>
            <a:off x="539552" y="4515966"/>
            <a:ext cx="30963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err="1" smtClean="0">
                <a:solidFill>
                  <a:srgbClr val="FF6600"/>
                </a:solidFill>
              </a:rPr>
              <a:t>Photos</a:t>
            </a:r>
            <a:r>
              <a:rPr lang="it-IT" sz="1100" dirty="0" smtClean="0">
                <a:solidFill>
                  <a:srgbClr val="FF6600"/>
                </a:solidFill>
              </a:rPr>
              <a:t> (www.seaturtle.org/)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0142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INDICIT">
      <a:dk1>
        <a:sysClr val="windowText" lastClr="000000"/>
      </a:dk1>
      <a:lt1>
        <a:sysClr val="window" lastClr="FFFFFF"/>
      </a:lt1>
      <a:dk2>
        <a:srgbClr val="5A93AF"/>
      </a:dk2>
      <a:lt2>
        <a:srgbClr val="98D5EE"/>
      </a:lt2>
      <a:accent1>
        <a:srgbClr val="6BBDC1"/>
      </a:accent1>
      <a:accent2>
        <a:srgbClr val="EFCE71"/>
      </a:accent2>
      <a:accent3>
        <a:srgbClr val="9BBB59"/>
      </a:accent3>
      <a:accent4>
        <a:srgbClr val="D38145"/>
      </a:accent4>
      <a:accent5>
        <a:srgbClr val="4BACC6"/>
      </a:accent5>
      <a:accent6>
        <a:srgbClr val="5A93A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4B36A14DAB3649B6D5340534C4524E" ma:contentTypeVersion="1" ma:contentTypeDescription="Create a new document." ma:contentTypeScope="" ma:versionID="c256bb1f84b9874fee7846d8f23e63ce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56EEB9A-63AE-4B1E-9DFF-961213474B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1BAE47-5A8D-4161-9C0D-6EB39E008EA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61AC7F-581C-4F68-A7B2-BAA0906712E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2770</TotalTime>
  <Words>1413</Words>
  <Application>Microsoft Office PowerPoint</Application>
  <PresentationFormat>Presentazione su schermo (16:9)</PresentationFormat>
  <Paragraphs>266</Paragraphs>
  <Slides>28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Thème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</vt:vector>
  </TitlesOfParts>
  <Company>MNHN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Judicaëlle MOUSSIER</dc:creator>
  <cp:lastModifiedBy>silvestri</cp:lastModifiedBy>
  <cp:revision>303</cp:revision>
  <dcterms:created xsi:type="dcterms:W3CDTF">2017-11-06T11:01:57Z</dcterms:created>
  <dcterms:modified xsi:type="dcterms:W3CDTF">2018-03-06T09:05:33Z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0x010100C74B36A14DAB3649B6D5340534C4524E</vt:lpwstr>
  </property>
</Properties>
</file>